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9144000" cy="5143500" type="screen16x9"/>
  <p:notesSz cx="6858000" cy="9144000"/>
  <p:embeddedFontLst>
    <p:embeddedFont>
      <p:font typeface="Roboto Slab" panose="020B0604020202020204" charset="0"/>
      <p:regular r:id="rId25"/>
      <p:bold r:id="rId26"/>
    </p:embeddedFont>
    <p:embeddedFont>
      <p:font typeface="Roboto" panose="020B0604020202020204" charset="0"/>
      <p:regular r:id="rId27"/>
      <p:bold r:id="rId28"/>
      <p:italic r:id="rId29"/>
      <p:boldItalic r:id="rId30"/>
    </p:embeddedFont>
    <p:embeddedFont>
      <p:font typeface="Comfortaa" panose="020B0604020202020204" charset="0"/>
      <p:regular r:id="rId31"/>
      <p:bold r:id="rId32"/>
    </p:embeddedFont>
    <p:embeddedFont>
      <p:font typeface="Merriweather" panose="020B0604020202020204" charset="-18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5" d="100"/>
          <a:sy n="95" d="100"/>
        </p:scale>
        <p:origin x="-114" y="-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52234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7743ef720c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7743ef720c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7743ef720c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7743ef720c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7743ef720c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7743ef720c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743ef720c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7743ef720c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743ef720c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7743ef720c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7743ef720c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7743ef720c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84c462cdc3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84c462cdc3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84c462cdc3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84c462cdc3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84c462cdc3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84c462cdc3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84c462cdc3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84c462cdc3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7743ef720c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7743ef720c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84c462cdc3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84c462cdc3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84c462cdc3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84c462cdc3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7743ef720c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7743ef720c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7743ef720c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7743ef720c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7743ef720c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7743ef720c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743ef720c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743ef720c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7743ef720c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7743ef720c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7743ef720c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7743ef720c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7743ef720c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7743ef720c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/>
          <p:nvPr/>
        </p:nvSpPr>
        <p:spPr>
          <a:xfrm>
            <a:off x="1524800" y="672606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6" name="Google Shape;66;p14"/>
          <p:cNvSpPr/>
          <p:nvPr/>
        </p:nvSpPr>
        <p:spPr>
          <a:xfrm rot="10800000">
            <a:off x="6537563" y="33429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67" name="Google Shape;67;p14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8" name="Google Shape;68;p14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Google Shape;72;p15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Google Shape;76;p16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Google Shape;81;p17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" name="Google Shape;90;p19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9" name="Google Shape;99;p21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3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hasCustomPrompt="1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5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Krajobrazy Polski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13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Krajobraz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		wyżynny...</a:t>
            </a:r>
            <a:endParaRPr/>
          </a:p>
        </p:txBody>
      </p:sp>
      <p:sp>
        <p:nvSpPr>
          <p:cNvPr id="176" name="Google Shape;176;p34"/>
          <p:cNvSpPr txBox="1">
            <a:spLocks noGrp="1"/>
          </p:cNvSpPr>
          <p:nvPr>
            <p:ph type="body" idx="1"/>
          </p:nvPr>
        </p:nvSpPr>
        <p:spPr>
          <a:xfrm>
            <a:off x="-41375" y="1725300"/>
            <a:ext cx="4412700" cy="16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l" b="1">
                <a:solidFill>
                  <a:srgbClr val="00FFFF"/>
                </a:solidFill>
                <a:latin typeface="Comfortaa"/>
                <a:ea typeface="Comfortaa"/>
                <a:cs typeface="Comfortaa"/>
                <a:sym typeface="Comfortaa"/>
              </a:rPr>
              <a:t>Główne cechy krajobrazu wyżynnego w Polsce to:</a:t>
            </a:r>
            <a:endParaRPr b="1">
              <a:solidFill>
                <a:srgbClr val="00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Clr>
                <a:srgbClr val="00FFFF"/>
              </a:buClr>
              <a:buSzPts val="1300"/>
              <a:buFont typeface="Comfortaa"/>
              <a:buChar char="●"/>
            </a:pPr>
            <a:r>
              <a:rPr lang="pl" b="1">
                <a:solidFill>
                  <a:srgbClr val="00FFFF"/>
                </a:solidFill>
                <a:latin typeface="Comfortaa"/>
                <a:ea typeface="Comfortaa"/>
                <a:cs typeface="Comfortaa"/>
                <a:sym typeface="Comfortaa"/>
              </a:rPr>
              <a:t>pofałdowana powierzchnia terenu,</a:t>
            </a:r>
            <a:endParaRPr b="1">
              <a:solidFill>
                <a:srgbClr val="00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300"/>
              <a:buFont typeface="Comfortaa"/>
              <a:buChar char="●"/>
            </a:pPr>
            <a:r>
              <a:rPr lang="pl" b="1">
                <a:solidFill>
                  <a:srgbClr val="00FFFF"/>
                </a:solidFill>
                <a:latin typeface="Comfortaa"/>
                <a:ea typeface="Comfortaa"/>
                <a:cs typeface="Comfortaa"/>
                <a:sym typeface="Comfortaa"/>
              </a:rPr>
              <a:t>charakterystyczne formy terenu – skałki, wąwozy, skarpy, jaskinie,</a:t>
            </a:r>
            <a:endParaRPr b="1">
              <a:solidFill>
                <a:srgbClr val="00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300"/>
              <a:buFont typeface="Comfortaa"/>
              <a:buChar char="●"/>
            </a:pPr>
            <a:r>
              <a:rPr lang="pl" b="1">
                <a:solidFill>
                  <a:srgbClr val="00FFFF"/>
                </a:solidFill>
                <a:latin typeface="Comfortaa"/>
                <a:ea typeface="Comfortaa"/>
                <a:cs typeface="Comfortaa"/>
                <a:sym typeface="Comfortaa"/>
              </a:rPr>
              <a:t>zróżnicowane pokrycie terenu.</a:t>
            </a:r>
            <a:endParaRPr b="1">
              <a:solidFill>
                <a:srgbClr val="00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7" name="Google Shape;17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3775" y="0"/>
            <a:ext cx="2893226" cy="1681547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4"/>
          <p:cNvSpPr/>
          <p:nvPr/>
        </p:nvSpPr>
        <p:spPr>
          <a:xfrm>
            <a:off x="7238425" y="514350"/>
            <a:ext cx="1778400" cy="8397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skałki</a:t>
            </a:r>
            <a:endParaRPr/>
          </a:p>
        </p:txBody>
      </p:sp>
      <p:pic>
        <p:nvPicPr>
          <p:cNvPr id="179" name="Google Shape;17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3775" y="1782750"/>
            <a:ext cx="2893226" cy="162700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4"/>
          <p:cNvSpPr/>
          <p:nvPr/>
        </p:nvSpPr>
        <p:spPr>
          <a:xfrm>
            <a:off x="7238425" y="2144900"/>
            <a:ext cx="1778400" cy="9027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wąwóz</a:t>
            </a:r>
            <a:endParaRPr/>
          </a:p>
        </p:txBody>
      </p:sp>
      <p:pic>
        <p:nvPicPr>
          <p:cNvPr id="181" name="Google Shape;18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3775" y="3516476"/>
            <a:ext cx="2893226" cy="162702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4"/>
          <p:cNvSpPr/>
          <p:nvPr/>
        </p:nvSpPr>
        <p:spPr>
          <a:xfrm>
            <a:off x="7284925" y="3967850"/>
            <a:ext cx="1731900" cy="9027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skarpa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572000" cy="2977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571750"/>
            <a:ext cx="45720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0"/>
            <a:ext cx="45720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2571750"/>
            <a:ext cx="4572000" cy="257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11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Krajobraz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		nizinny...</a:t>
            </a:r>
            <a:endParaRPr/>
          </a:p>
        </p:txBody>
      </p:sp>
      <p:sp>
        <p:nvSpPr>
          <p:cNvPr id="196" name="Google Shape;196;p36"/>
          <p:cNvSpPr txBox="1">
            <a:spLocks noGrp="1"/>
          </p:cNvSpPr>
          <p:nvPr>
            <p:ph type="body" idx="1"/>
          </p:nvPr>
        </p:nvSpPr>
        <p:spPr>
          <a:xfrm>
            <a:off x="23575" y="1361675"/>
            <a:ext cx="4282800" cy="29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l" b="1">
                <a:solidFill>
                  <a:srgbClr val="00FFFF"/>
                </a:solidFill>
                <a:latin typeface="Comfortaa"/>
                <a:ea typeface="Comfortaa"/>
                <a:cs typeface="Comfortaa"/>
                <a:sym typeface="Comfortaa"/>
              </a:rPr>
              <a:t>Główne cechy krajobrazu nizinnego w Polsce to:</a:t>
            </a:r>
            <a:endParaRPr b="1">
              <a:solidFill>
                <a:srgbClr val="00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omfortaa"/>
              <a:buChar char="●"/>
            </a:pPr>
            <a:r>
              <a:rPr lang="pl" b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płaska lub lekko pofałdowana powierzchnia terenu,</a:t>
            </a:r>
            <a:endParaRPr b="1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omfortaa"/>
              <a:buChar char="●"/>
            </a:pPr>
            <a:r>
              <a:rPr lang="pl" b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małe wysokości względne i bezwzględne,</a:t>
            </a:r>
            <a:endParaRPr b="1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omfortaa"/>
              <a:buChar char="●"/>
            </a:pPr>
            <a:r>
              <a:rPr lang="pl" b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wolno płynące rzeki, często szerokie,</a:t>
            </a:r>
            <a:endParaRPr b="1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omfortaa"/>
              <a:buChar char="●"/>
            </a:pPr>
            <a:r>
              <a:rPr lang="pl" b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duży udział terenów rolniczych, zwłaszcza pól uprawnych,</a:t>
            </a:r>
            <a:endParaRPr b="1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omfortaa"/>
              <a:buChar char="●"/>
            </a:pPr>
            <a:r>
              <a:rPr lang="pl" b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występowanie lasów liściastych, iglastych  i mieszanych,</a:t>
            </a:r>
            <a:endParaRPr b="1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omfortaa"/>
              <a:buChar char="●"/>
            </a:pPr>
            <a:r>
              <a:rPr lang="pl" b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dobrze rozwinięta sieć osadnicza, liczne miasta i wsie.</a:t>
            </a:r>
            <a:endParaRPr b="1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7" name="Google Shape;19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6375" y="0"/>
            <a:ext cx="4837626" cy="404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6"/>
          <p:cNvSpPr txBox="1"/>
          <p:nvPr/>
        </p:nvSpPr>
        <p:spPr>
          <a:xfrm>
            <a:off x="4337200" y="4387725"/>
            <a:ext cx="4776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100"/>
              </a:spcBef>
              <a:spcAft>
                <a:spcPts val="200"/>
              </a:spcAft>
              <a:buNone/>
            </a:pPr>
            <a:r>
              <a:rPr lang="pl" sz="1700" u="sng">
                <a:latin typeface="Lobster"/>
                <a:ea typeface="Lobster"/>
                <a:cs typeface="Lobster"/>
                <a:sym typeface="Lobster"/>
              </a:rPr>
              <a:t>Niziny zajmują ponad 70% powierzchni naszego kraju</a:t>
            </a:r>
            <a:endParaRPr sz="1700" u="sng"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3380025" cy="214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4884" y="0"/>
            <a:ext cx="6009117" cy="214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145475"/>
            <a:ext cx="7195272" cy="299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32494" y="2145475"/>
            <a:ext cx="4411507" cy="2998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8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Krajobraz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		nadmorski...</a:t>
            </a:r>
            <a:endParaRPr/>
          </a:p>
        </p:txBody>
      </p:sp>
      <p:sp>
        <p:nvSpPr>
          <p:cNvPr id="212" name="Google Shape;212;p38"/>
          <p:cNvSpPr txBox="1">
            <a:spLocks noGrp="1"/>
          </p:cNvSpPr>
          <p:nvPr>
            <p:ph type="body" idx="1"/>
          </p:nvPr>
        </p:nvSpPr>
        <p:spPr>
          <a:xfrm>
            <a:off x="28825" y="1613600"/>
            <a:ext cx="4272300" cy="20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00FFFF"/>
                </a:solidFill>
                <a:latin typeface="Comfortaa"/>
                <a:ea typeface="Comfortaa"/>
                <a:cs typeface="Comfortaa"/>
                <a:sym typeface="Comfortaa"/>
              </a:rPr>
              <a:t>Główne cechy krajobrazu nadmorskiego      w Polsce to:</a:t>
            </a:r>
            <a:endParaRPr sz="1400">
              <a:solidFill>
                <a:srgbClr val="00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1600"/>
              </a:spcBef>
              <a:spcAft>
                <a:spcPts val="0"/>
              </a:spcAft>
              <a:buClr>
                <a:srgbClr val="00FFFF"/>
              </a:buClr>
              <a:buSzPts val="1500"/>
              <a:buFont typeface="Comfortaa"/>
              <a:buChar char="★"/>
            </a:pPr>
            <a:r>
              <a:rPr lang="pl" sz="1500">
                <a:solidFill>
                  <a:srgbClr val="00FFFF"/>
                </a:solidFill>
                <a:latin typeface="Comfortaa"/>
                <a:ea typeface="Comfortaa"/>
                <a:cs typeface="Comfortaa"/>
                <a:sym typeface="Comfortaa"/>
              </a:rPr>
              <a:t>wybrzeże płaskie, miejscami występują urwiste klify</a:t>
            </a:r>
            <a:endParaRPr sz="1500">
              <a:solidFill>
                <a:srgbClr val="00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500"/>
              <a:buFont typeface="Comfortaa"/>
              <a:buChar char="★"/>
            </a:pPr>
            <a:r>
              <a:rPr lang="pl" sz="1500">
                <a:solidFill>
                  <a:srgbClr val="00FFFF"/>
                </a:solidFill>
                <a:latin typeface="Comfortaa"/>
                <a:ea typeface="Comfortaa"/>
                <a:cs typeface="Comfortaa"/>
                <a:sym typeface="Comfortaa"/>
              </a:rPr>
              <a:t>szerokie piaszczyste plaże, wydmy</a:t>
            </a:r>
            <a:endParaRPr sz="1500">
              <a:solidFill>
                <a:srgbClr val="00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500"/>
              <a:buFont typeface="Comfortaa"/>
              <a:buChar char="★"/>
            </a:pPr>
            <a:r>
              <a:rPr lang="pl" sz="1500">
                <a:solidFill>
                  <a:srgbClr val="00FFFF"/>
                </a:solidFill>
                <a:latin typeface="Comfortaa"/>
                <a:ea typeface="Comfortaa"/>
                <a:cs typeface="Comfortaa"/>
                <a:sym typeface="Comfortaa"/>
              </a:rPr>
              <a:t>płytkie słone zalewy i jeziora</a:t>
            </a:r>
            <a:endParaRPr sz="1400">
              <a:solidFill>
                <a:srgbClr val="00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13" name="Google Shape;21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1125" y="0"/>
            <a:ext cx="2619375" cy="17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8"/>
          <p:cNvSpPr/>
          <p:nvPr/>
        </p:nvSpPr>
        <p:spPr>
          <a:xfrm>
            <a:off x="7221900" y="482850"/>
            <a:ext cx="1742400" cy="1018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klif</a:t>
            </a:r>
            <a:endParaRPr/>
          </a:p>
        </p:txBody>
      </p:sp>
      <p:pic>
        <p:nvPicPr>
          <p:cNvPr id="215" name="Google Shape;21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1125" y="1743075"/>
            <a:ext cx="2618700" cy="17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8"/>
          <p:cNvSpPr/>
          <p:nvPr/>
        </p:nvSpPr>
        <p:spPr>
          <a:xfrm>
            <a:off x="7295400" y="2214850"/>
            <a:ext cx="1668900" cy="1018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wydmy</a:t>
            </a:r>
            <a:endParaRPr/>
          </a:p>
        </p:txBody>
      </p:sp>
      <p:pic>
        <p:nvPicPr>
          <p:cNvPr id="217" name="Google Shape;21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1125" y="3486150"/>
            <a:ext cx="2619374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8"/>
          <p:cNvSpPr/>
          <p:nvPr/>
        </p:nvSpPr>
        <p:spPr>
          <a:xfrm>
            <a:off x="7379100" y="3904850"/>
            <a:ext cx="1585200" cy="913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zalew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322650" cy="243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435300"/>
            <a:ext cx="3610934" cy="27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10925" y="3275050"/>
            <a:ext cx="5533075" cy="186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10925" y="0"/>
            <a:ext cx="5533076" cy="241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36800" y="1889138"/>
            <a:ext cx="2976850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0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Test  szybkiego liczenia...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1"/>
          <p:cNvSpPr txBox="1">
            <a:spLocks noGrp="1"/>
          </p:cNvSpPr>
          <p:nvPr>
            <p:ph type="body" idx="1"/>
          </p:nvPr>
        </p:nvSpPr>
        <p:spPr>
          <a:xfrm>
            <a:off x="387900" y="167950"/>
            <a:ext cx="1365000" cy="480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2+3=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2+1=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1+0=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0+3=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3+0=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4+2=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2+4=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7+0=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5+1=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4+3=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7+2=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6+2=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5+5=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8+1=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9+0=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2"/>
          <p:cNvSpPr txBox="1">
            <a:spLocks noGrp="1"/>
          </p:cNvSpPr>
          <p:nvPr>
            <p:ph type="body" idx="1"/>
          </p:nvPr>
        </p:nvSpPr>
        <p:spPr>
          <a:xfrm>
            <a:off x="419375" y="126300"/>
            <a:ext cx="1575000" cy="48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2-1=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3-2=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2-0=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5-4=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6-4=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4-3=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7-3=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5-5=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6-2=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9-7=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8-7=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7-7=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9-3=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8-6=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5-3=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3"/>
          <p:cNvSpPr txBox="1">
            <a:spLocks noGrp="1"/>
          </p:cNvSpPr>
          <p:nvPr>
            <p:ph type="body" idx="1"/>
          </p:nvPr>
        </p:nvSpPr>
        <p:spPr>
          <a:xfrm>
            <a:off x="387900" y="157450"/>
            <a:ext cx="1407000" cy="48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3x2=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1x0=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4x2=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3x3=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7x2=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2x4=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5x1=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6x0=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1x3=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3x5=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5x2=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4x5=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3x6=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2x2=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5x0=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Rzućmy okiem najpierw na mapę.</a:t>
            </a:r>
            <a:endParaRPr/>
          </a:p>
        </p:txBody>
      </p:sp>
      <p:sp>
        <p:nvSpPr>
          <p:cNvPr id="124" name="Google Shape;124;p26"/>
          <p:cNvSpPr txBox="1">
            <a:spLocks noGrp="1"/>
          </p:cNvSpPr>
          <p:nvPr>
            <p:ph type="body" idx="1"/>
          </p:nvPr>
        </p:nvSpPr>
        <p:spPr>
          <a:xfrm>
            <a:off x="388375" y="1574525"/>
            <a:ext cx="2561400" cy="21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FFFF"/>
                </a:solidFill>
              </a:rPr>
              <a:t>To jest mapa hipsometryczna. Przedstawia ona ukształtowanie terenu: wysokości, zbiorniki wodne, układ nizin, wyżyn i gór. </a:t>
            </a:r>
            <a:endParaRPr>
              <a:solidFill>
                <a:srgbClr val="00FFFF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l">
                <a:solidFill>
                  <a:srgbClr val="00FFFF"/>
                </a:solidFill>
              </a:rPr>
              <a:t>Wszystko zaznaczone jest za pomocą kolorów, których znaczenie odczytać można       w legendzie.</a:t>
            </a:r>
            <a:endParaRPr>
              <a:solidFill>
                <a:srgbClr val="00FFFF"/>
              </a:solidFill>
            </a:endParaRPr>
          </a:p>
        </p:txBody>
      </p:sp>
      <p:pic>
        <p:nvPicPr>
          <p:cNvPr id="125" name="Google Shape;12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2950" y="787275"/>
            <a:ext cx="4851050" cy="382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4"/>
          <p:cNvSpPr txBox="1">
            <a:spLocks noGrp="1"/>
          </p:cNvSpPr>
          <p:nvPr>
            <p:ph type="body" idx="1"/>
          </p:nvPr>
        </p:nvSpPr>
        <p:spPr>
          <a:xfrm>
            <a:off x="387900" y="167950"/>
            <a:ext cx="1701000" cy="47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4:2=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3:3=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2:1=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6:3=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8:4-=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9:3=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10:2=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8:2=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12:6=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3:1=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15:5=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10:10=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7:1=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5:5=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l">
                <a:solidFill>
                  <a:srgbClr val="000000"/>
                </a:solidFill>
              </a:rPr>
              <a:t>12:3=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5"/>
          <p:cNvSpPr txBox="1">
            <a:spLocks noGrp="1"/>
          </p:cNvSpPr>
          <p:nvPr>
            <p:ph type="body" idx="1"/>
          </p:nvPr>
        </p:nvSpPr>
        <p:spPr>
          <a:xfrm>
            <a:off x="94475" y="115475"/>
            <a:ext cx="1448700" cy="49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2+3=5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2+1=3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1+0=1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0+3=3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3+0=3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4+2=6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2+4=6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7+0=7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5+1=6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4+3=7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7+2=9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6+2=8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5+5=10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8+1=9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9+0=9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58" name="Google Shape;258;p45"/>
          <p:cNvSpPr txBox="1">
            <a:spLocks noGrp="1"/>
          </p:cNvSpPr>
          <p:nvPr>
            <p:ph type="body" idx="1"/>
          </p:nvPr>
        </p:nvSpPr>
        <p:spPr>
          <a:xfrm>
            <a:off x="2366638" y="126300"/>
            <a:ext cx="1575000" cy="48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2-1=1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3-2=1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2-0=2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5-4=1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6-4=2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4-3=1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7-3=4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5-5=0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6-2=4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9-7=2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8-7=1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7-7=0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9-3=6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8-6=2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5-3=2</a:t>
            </a:r>
            <a:endParaRPr/>
          </a:p>
        </p:txBody>
      </p:sp>
      <p:sp>
        <p:nvSpPr>
          <p:cNvPr id="259" name="Google Shape;259;p45"/>
          <p:cNvSpPr txBox="1">
            <a:spLocks noGrp="1"/>
          </p:cNvSpPr>
          <p:nvPr>
            <p:ph type="body" idx="1"/>
          </p:nvPr>
        </p:nvSpPr>
        <p:spPr>
          <a:xfrm>
            <a:off x="4765100" y="115475"/>
            <a:ext cx="1575000" cy="48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3x2=6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1x0=0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4x2=8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3x3=9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7x2=14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2x4=8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5x1=5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6x0=0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1x3=3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3x5=15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5x2=10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4x5=20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3x6=18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2x2=4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5x0=0</a:t>
            </a:r>
            <a:endParaRPr/>
          </a:p>
        </p:txBody>
      </p:sp>
      <p:sp>
        <p:nvSpPr>
          <p:cNvPr id="260" name="Google Shape;260;p45"/>
          <p:cNvSpPr txBox="1">
            <a:spLocks noGrp="1"/>
          </p:cNvSpPr>
          <p:nvPr>
            <p:ph type="body" idx="1"/>
          </p:nvPr>
        </p:nvSpPr>
        <p:spPr>
          <a:xfrm>
            <a:off x="7147925" y="173250"/>
            <a:ext cx="1701000" cy="47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4:2=2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3:3=1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2:1=2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6:3=2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8:4-=2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9:3=3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10:2=5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8:2=4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12:6=2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3:1=3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15:5=3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10:10=1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7:1=7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5:5=1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/>
              <a:t>12:3=4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5661" y="0"/>
            <a:ext cx="559034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199450" y="500925"/>
            <a:ext cx="4051800" cy="20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Aby dobrze odczytywać mapę, trzeba znać strony świata...</a:t>
            </a:r>
            <a:endParaRPr/>
          </a:p>
        </p:txBody>
      </p:sp>
      <p:sp>
        <p:nvSpPr>
          <p:cNvPr id="136" name="Google Shape;136;p28"/>
          <p:cNvSpPr txBox="1">
            <a:spLocks noGrp="1"/>
          </p:cNvSpPr>
          <p:nvPr>
            <p:ph type="body" idx="1"/>
          </p:nvPr>
        </p:nvSpPr>
        <p:spPr>
          <a:xfrm>
            <a:off x="283450" y="2715775"/>
            <a:ext cx="3737700" cy="7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1600">
                <a:solidFill>
                  <a:srgbClr val="00FFFF"/>
                </a:solidFill>
              </a:rPr>
              <a:t>Czy Ty potrafisz je poprawnie nazwać?</a:t>
            </a:r>
            <a:endParaRPr sz="1600">
              <a:solidFill>
                <a:srgbClr val="00FFFF"/>
              </a:solidFill>
            </a:endParaRPr>
          </a:p>
        </p:txBody>
      </p:sp>
      <p:pic>
        <p:nvPicPr>
          <p:cNvPr id="137" name="Google Shape;1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4525" y="827013"/>
            <a:ext cx="3781425" cy="376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4890" y="0"/>
            <a:ext cx="453422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0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Czy zwróciliście uwagę, jak różne mamy krajobrazy  w Polsce?</a:t>
            </a:r>
            <a:endParaRPr/>
          </a:p>
        </p:txBody>
      </p:sp>
      <p:sp>
        <p:nvSpPr>
          <p:cNvPr id="148" name="Google Shape;148;p30"/>
          <p:cNvSpPr txBox="1">
            <a:spLocks noGrp="1"/>
          </p:cNvSpPr>
          <p:nvPr>
            <p:ph type="body" idx="1"/>
          </p:nvPr>
        </p:nvSpPr>
        <p:spPr>
          <a:xfrm>
            <a:off x="4644700" y="167925"/>
            <a:ext cx="4166400" cy="18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1500" b="1" i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Słowem „krajobraz” określamy wygląd poszczególnych obszarów ziemi ukształtowany przez siły przyrody oraz działalność człowieka. Mówimy np. o krajobrazie górskim, gdy na danym terenie dominują góry.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9" name="Google Shape;149;p30"/>
          <p:cNvSpPr txBox="1"/>
          <p:nvPr/>
        </p:nvSpPr>
        <p:spPr>
          <a:xfrm>
            <a:off x="4182400" y="1973325"/>
            <a:ext cx="5091000" cy="30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l" sz="1300">
                <a:latin typeface="Comfortaa"/>
                <a:ea typeface="Comfortaa"/>
                <a:cs typeface="Comfortaa"/>
                <a:sym typeface="Comfortaa"/>
              </a:rPr>
              <a:t>W opisie krajobrazu uwzględnia się takie składniki, jak:</a:t>
            </a:r>
            <a:endParaRPr sz="13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l" sz="1300">
                <a:latin typeface="Comfortaa"/>
                <a:ea typeface="Comfortaa"/>
                <a:cs typeface="Comfortaa"/>
                <a:sym typeface="Comfortaa"/>
              </a:rPr>
              <a:t>•    ukształtowanie powierzchni (np. góry, pagórki),</a:t>
            </a:r>
            <a:endParaRPr sz="13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l" sz="1300">
                <a:latin typeface="Comfortaa"/>
                <a:ea typeface="Comfortaa"/>
                <a:cs typeface="Comfortaa"/>
                <a:sym typeface="Comfortaa"/>
              </a:rPr>
              <a:t>•    skały (np. granit, piasek),</a:t>
            </a:r>
            <a:endParaRPr sz="13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l" sz="1300">
                <a:latin typeface="Comfortaa"/>
                <a:ea typeface="Comfortaa"/>
                <a:cs typeface="Comfortaa"/>
                <a:sym typeface="Comfortaa"/>
              </a:rPr>
              <a:t>•    wody powierzchniowe (np. jeziora, rzeki),</a:t>
            </a:r>
            <a:endParaRPr sz="13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l" sz="1300">
                <a:latin typeface="Comfortaa"/>
                <a:ea typeface="Comfortaa"/>
                <a:cs typeface="Comfortaa"/>
                <a:sym typeface="Comfortaa"/>
              </a:rPr>
              <a:t>•    szatę roślinną (np. lasy, łąki),</a:t>
            </a:r>
            <a:endParaRPr sz="13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l" sz="1300">
                <a:latin typeface="Comfortaa"/>
                <a:ea typeface="Comfortaa"/>
                <a:cs typeface="Comfortaa"/>
                <a:sym typeface="Comfortaa"/>
              </a:rPr>
              <a:t>•    najczęściej występujące, charakterystyczne zwierzęta,</a:t>
            </a:r>
            <a:endParaRPr sz="13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l" sz="1300">
                <a:latin typeface="Comfortaa"/>
                <a:ea typeface="Comfortaa"/>
                <a:cs typeface="Comfortaa"/>
                <a:sym typeface="Comfortaa"/>
              </a:rPr>
              <a:t>•    wytwory działalności człowieka (np. budynki, drogi). Oczywiście nie w każdym krajobrazie występują wszystkie te składniki, np. na pustyni nie zobaczymy wód powierzchniowych.</a:t>
            </a:r>
            <a:endParaRPr sz="13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1"/>
          <p:cNvSpPr txBox="1">
            <a:spLocks noGrp="1"/>
          </p:cNvSpPr>
          <p:nvPr>
            <p:ph type="title"/>
          </p:nvPr>
        </p:nvSpPr>
        <p:spPr>
          <a:xfrm>
            <a:off x="152000" y="228025"/>
            <a:ext cx="3771600" cy="122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Krajobraz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górski...</a:t>
            </a:r>
            <a:endParaRPr/>
          </a:p>
        </p:txBody>
      </p:sp>
      <p:sp>
        <p:nvSpPr>
          <p:cNvPr id="155" name="Google Shape;155;p31"/>
          <p:cNvSpPr txBox="1">
            <a:spLocks noGrp="1"/>
          </p:cNvSpPr>
          <p:nvPr>
            <p:ph type="body" idx="1"/>
          </p:nvPr>
        </p:nvSpPr>
        <p:spPr>
          <a:xfrm>
            <a:off x="194000" y="1709500"/>
            <a:ext cx="4120200" cy="19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FFFF"/>
                </a:solidFill>
              </a:rPr>
              <a:t>Główne cechy krajobrazu górskiego w Polsce to:</a:t>
            </a:r>
            <a:endParaRPr>
              <a:solidFill>
                <a:srgbClr val="00FFFF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00FFFF"/>
              </a:buClr>
              <a:buSzPts val="1300"/>
              <a:buChar char="➔"/>
            </a:pPr>
            <a:r>
              <a:rPr lang="pl">
                <a:solidFill>
                  <a:srgbClr val="00FFFF"/>
                </a:solidFill>
              </a:rPr>
              <a:t>    silnie pofałdowana powierzchnia terenu,</a:t>
            </a:r>
            <a:endParaRPr>
              <a:solidFill>
                <a:srgbClr val="00FFFF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300"/>
              <a:buChar char="➔"/>
            </a:pPr>
            <a:r>
              <a:rPr lang="pl">
                <a:solidFill>
                  <a:srgbClr val="00FFFF"/>
                </a:solidFill>
              </a:rPr>
              <a:t>    duże wysokości bezwzględne,</a:t>
            </a:r>
            <a:endParaRPr>
              <a:solidFill>
                <a:srgbClr val="00FFFF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300"/>
              <a:buChar char="➔"/>
            </a:pPr>
            <a:r>
              <a:rPr lang="pl">
                <a:solidFill>
                  <a:srgbClr val="00FFFF"/>
                </a:solidFill>
              </a:rPr>
              <a:t>    wąskie, kręte, szybko płynące rzeki,</a:t>
            </a:r>
            <a:endParaRPr>
              <a:solidFill>
                <a:srgbClr val="00FFFF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300"/>
              <a:buChar char="➔"/>
            </a:pPr>
            <a:r>
              <a:rPr lang="pl">
                <a:solidFill>
                  <a:srgbClr val="00FFFF"/>
                </a:solidFill>
              </a:rPr>
              <a:t>    piętrowy układ roślinności,</a:t>
            </a:r>
            <a:endParaRPr>
              <a:solidFill>
                <a:srgbClr val="00FFFF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300"/>
              <a:buChar char="➔"/>
            </a:pPr>
            <a:r>
              <a:rPr lang="pl">
                <a:solidFill>
                  <a:srgbClr val="00FFFF"/>
                </a:solidFill>
              </a:rPr>
              <a:t>    słabe zaludnienie.</a:t>
            </a:r>
            <a:endParaRPr>
              <a:solidFill>
                <a:srgbClr val="00FFFF"/>
              </a:solidFill>
            </a:endParaRPr>
          </a:p>
        </p:txBody>
      </p:sp>
      <p:pic>
        <p:nvPicPr>
          <p:cNvPr id="156" name="Google Shape;15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5000" y="0"/>
            <a:ext cx="505900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2576" y="0"/>
            <a:ext cx="366473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571999" cy="3030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07000"/>
            <a:ext cx="3442999" cy="242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43000" y="2707000"/>
            <a:ext cx="3066139" cy="242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31567" y="0"/>
            <a:ext cx="4812432" cy="270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01000" y="2724788"/>
            <a:ext cx="3443002" cy="2386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540</Words>
  <Application>Microsoft Office PowerPoint</Application>
  <PresentationFormat>Pokaz na ekranie (16:9)</PresentationFormat>
  <Paragraphs>172</Paragraphs>
  <Slides>21</Slides>
  <Notes>21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21</vt:i4>
      </vt:variant>
    </vt:vector>
  </HeadingPairs>
  <TitlesOfParts>
    <vt:vector size="29" baseType="lpstr">
      <vt:lpstr>Arial</vt:lpstr>
      <vt:lpstr>Roboto Slab</vt:lpstr>
      <vt:lpstr>Roboto</vt:lpstr>
      <vt:lpstr>Comfortaa</vt:lpstr>
      <vt:lpstr>Lobster</vt:lpstr>
      <vt:lpstr>Merriweather</vt:lpstr>
      <vt:lpstr>Paradigm</vt:lpstr>
      <vt:lpstr>Marina</vt:lpstr>
      <vt:lpstr>Krajobrazy Polski</vt:lpstr>
      <vt:lpstr>Rzućmy okiem najpierw na mapę.</vt:lpstr>
      <vt:lpstr>Prezentacja programu PowerPoint</vt:lpstr>
      <vt:lpstr>Aby dobrze odczytywać mapę, trzeba znać strony świata...</vt:lpstr>
      <vt:lpstr>Prezentacja programu PowerPoint</vt:lpstr>
      <vt:lpstr>Czy zwróciliście uwagę, jak różne mamy krajobrazy  w Polsce?</vt:lpstr>
      <vt:lpstr>Krajobraz  górski...</vt:lpstr>
      <vt:lpstr>Prezentacja programu PowerPoint</vt:lpstr>
      <vt:lpstr>Prezentacja programu PowerPoint</vt:lpstr>
      <vt:lpstr>Krajobraz    wyżynny...</vt:lpstr>
      <vt:lpstr>Prezentacja programu PowerPoint</vt:lpstr>
      <vt:lpstr>Krajobraz   nizinny...</vt:lpstr>
      <vt:lpstr>Prezentacja programu PowerPoint</vt:lpstr>
      <vt:lpstr>Krajobraz    nadmorski...</vt:lpstr>
      <vt:lpstr>Prezentacja programu PowerPoint</vt:lpstr>
      <vt:lpstr>Test  szybkiego liczenia...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Krajobrazy Polski</dc:title>
  <dc:creator>samsung</dc:creator>
  <cp:lastModifiedBy>samsung</cp:lastModifiedBy>
  <cp:revision>1</cp:revision>
  <dcterms:modified xsi:type="dcterms:W3CDTF">2020-05-06T07:53:39Z</dcterms:modified>
</cp:coreProperties>
</file>