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8B69-002F-4666-B9C0-183222292EF8}" type="datetimeFigureOut">
              <a:rPr lang="pl-PL" smtClean="0"/>
              <a:t>2020-05-15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05BC-F5C7-4739-A04F-A4895B484E6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5339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8B69-002F-4666-B9C0-183222292EF8}" type="datetimeFigureOut">
              <a:rPr lang="pl-PL" smtClean="0"/>
              <a:t>2020-05-15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05BC-F5C7-4739-A04F-A4895B484E6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0807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8B69-002F-4666-B9C0-183222292EF8}" type="datetimeFigureOut">
              <a:rPr lang="pl-PL" smtClean="0"/>
              <a:t>2020-05-15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05BC-F5C7-4739-A04F-A4895B484E6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553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8B69-002F-4666-B9C0-183222292EF8}" type="datetimeFigureOut">
              <a:rPr lang="pl-PL" smtClean="0"/>
              <a:t>2020-05-15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05BC-F5C7-4739-A04F-A4895B484E6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3263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8B69-002F-4666-B9C0-183222292EF8}" type="datetimeFigureOut">
              <a:rPr lang="pl-PL" smtClean="0"/>
              <a:t>2020-05-15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05BC-F5C7-4739-A04F-A4895B484E6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182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8B69-002F-4666-B9C0-183222292EF8}" type="datetimeFigureOut">
              <a:rPr lang="pl-PL" smtClean="0"/>
              <a:t>2020-05-15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05BC-F5C7-4739-A04F-A4895B484E6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2440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8B69-002F-4666-B9C0-183222292EF8}" type="datetimeFigureOut">
              <a:rPr lang="pl-PL" smtClean="0"/>
              <a:t>2020-05-15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05BC-F5C7-4739-A04F-A4895B484E6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8368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8B69-002F-4666-B9C0-183222292EF8}" type="datetimeFigureOut">
              <a:rPr lang="pl-PL" smtClean="0"/>
              <a:t>2020-05-15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05BC-F5C7-4739-A04F-A4895B484E6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922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8B69-002F-4666-B9C0-183222292EF8}" type="datetimeFigureOut">
              <a:rPr lang="pl-PL" smtClean="0"/>
              <a:t>2020-05-15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05BC-F5C7-4739-A04F-A4895B484E6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512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8B69-002F-4666-B9C0-183222292EF8}" type="datetimeFigureOut">
              <a:rPr lang="pl-PL" smtClean="0"/>
              <a:t>2020-05-15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05BC-F5C7-4739-A04F-A4895B484E6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7770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8B69-002F-4666-B9C0-183222292EF8}" type="datetimeFigureOut">
              <a:rPr lang="pl-PL" smtClean="0"/>
              <a:t>2020-05-15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05BC-F5C7-4739-A04F-A4895B484E6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5171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08B69-002F-4666-B9C0-183222292EF8}" type="datetimeFigureOut">
              <a:rPr lang="pl-PL" smtClean="0"/>
              <a:t>2020-05-15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A05BC-F5C7-4739-A04F-A4895B484E6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492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Koło wirusowe   Zestaw VI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286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079" y="1190456"/>
            <a:ext cx="9371788" cy="4254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46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9592" y="658455"/>
            <a:ext cx="2490788" cy="554910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601" y="750674"/>
            <a:ext cx="5479578" cy="94123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/>
              <p:cNvSpPr/>
              <p:nvPr/>
            </p:nvSpPr>
            <p:spPr>
              <a:xfrm>
                <a:off x="4363622" y="2000322"/>
                <a:ext cx="3267048" cy="618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ś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𝑟𝑒𝑑𝑛𝑖𝑎</m:t>
                          </m:r>
                        </m:sub>
                      </m:sSub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180+270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l-PL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75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𝑘𝑚</m:t>
                          </m:r>
                        </m:num>
                        <m:den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3622" y="2000322"/>
                <a:ext cx="3267048" cy="6182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Obraz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3601" y="3545230"/>
            <a:ext cx="5899708" cy="103654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Prostokąt 5"/>
              <p:cNvSpPr/>
              <p:nvPr/>
            </p:nvSpPr>
            <p:spPr>
              <a:xfrm>
                <a:off x="4620102" y="4960127"/>
                <a:ext cx="3010568" cy="6228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ś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𝑟𝑒𝑑𝑛𝑖𝑎</m:t>
                          </m:r>
                        </m:sub>
                      </m:sSub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60+60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3+2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l-PL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24</m:t>
                      </m:r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𝑘𝑚</m:t>
                          </m:r>
                        </m:num>
                        <m:den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6" name="Prostokąt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0102" y="4960127"/>
                <a:ext cx="3010568" cy="62286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Prostokąt 6"/>
              <p:cNvSpPr/>
              <p:nvPr/>
            </p:nvSpPr>
            <p:spPr>
              <a:xfrm>
                <a:off x="8508475" y="2073670"/>
                <a:ext cx="1584088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>
                              <a:latin typeface="Cambria Math" panose="02040503050406030204" pitchFamily="18" charset="0"/>
                            </a:rPr>
                            <m:t>60</m:t>
                          </m:r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+90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l-PL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75</m:t>
                      </m:r>
                    </m:oMath>
                  </m:oMathPara>
                </a14:m>
                <a:endParaRPr lang="pl-PL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Prostokąt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8475" y="2073670"/>
                <a:ext cx="1584088" cy="61093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Prostokąt 7"/>
              <p:cNvSpPr/>
              <p:nvPr/>
            </p:nvSpPr>
            <p:spPr>
              <a:xfrm>
                <a:off x="8508475" y="4960127"/>
                <a:ext cx="1584088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>
                              <a:latin typeface="Cambria Math" panose="02040503050406030204" pitchFamily="18" charset="0"/>
                            </a:rPr>
                            <m:t>30</m:t>
                          </m:r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+20</m:t>
                          </m:r>
                        </m:num>
                        <m:den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pl-PL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l-PL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pl-PL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8" name="Prostokąt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8475" y="4960127"/>
                <a:ext cx="1584088" cy="61093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Prostokąt 8"/>
              <p:cNvSpPr/>
              <p:nvPr/>
            </p:nvSpPr>
            <p:spPr>
              <a:xfrm>
                <a:off x="4880746" y="4287226"/>
                <a:ext cx="93807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 smtClean="0">
                          <a:solidFill>
                            <a:schemeClr val="accent6"/>
                          </a:solidFill>
                        </a:rPr>
                        <m:t>𝑡</m:t>
                      </m:r>
                      <m:r>
                        <a:rPr lang="pl-PL" i="1" smtClean="0">
                          <a:solidFill>
                            <a:schemeClr val="accent6"/>
                          </a:solidFill>
                        </a:rPr>
                        <m:t>=3 </m:t>
                      </m:r>
                      <m:r>
                        <a:rPr lang="pl-PL" i="1" smtClean="0">
                          <a:solidFill>
                            <a:schemeClr val="accent6"/>
                          </a:solidFill>
                        </a:rPr>
                        <m:t>h</m:t>
                      </m:r>
                    </m:oMath>
                  </m:oMathPara>
                </a14:m>
                <a:endParaRPr lang="pl-PL" dirty="0">
                  <a:solidFill>
                    <a:schemeClr val="accent6"/>
                  </a:solidFill>
                </a:endParaRPr>
              </a:p>
            </p:txBody>
          </p:sp>
        </mc:Choice>
        <mc:Fallback>
          <p:sp>
            <p:nvSpPr>
              <p:cNvPr id="9" name="Prostokąt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0746" y="4287226"/>
                <a:ext cx="938077" cy="369332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Prostokąt 9"/>
              <p:cNvSpPr/>
              <p:nvPr/>
            </p:nvSpPr>
            <p:spPr>
              <a:xfrm>
                <a:off x="2351731" y="4287226"/>
                <a:ext cx="94769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pl-PL" i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=2 </m:t>
                      </m:r>
                      <m:r>
                        <a:rPr lang="pl-PL" i="1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pl-PL" dirty="0">
                  <a:solidFill>
                    <a:schemeClr val="accent6"/>
                  </a:solidFill>
                </a:endParaRPr>
              </a:p>
            </p:txBody>
          </p:sp>
        </mc:Choice>
        <mc:Fallback>
          <p:sp>
            <p:nvSpPr>
              <p:cNvPr id="10" name="Prostokąt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1731" y="4287226"/>
                <a:ext cx="947695" cy="36933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415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963827" y="933412"/>
            <a:ext cx="9226378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pl-PL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Znajdź ułamek, w którym mianownik jest o 4 większy od licznika. Jeżeli do licznika dodamy 11, a od mianownika odejmiemy 1, to otrzymamy ułamek odwrotny do szukanego.   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4184" y="1855186"/>
            <a:ext cx="2952750" cy="12858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Prostokąt 4"/>
              <p:cNvSpPr/>
              <p:nvPr/>
            </p:nvSpPr>
            <p:spPr>
              <a:xfrm>
                <a:off x="1935892" y="2832734"/>
                <a:ext cx="6096000" cy="265886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pl-PL" sz="2000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+4</m:t>
                          </m:r>
                        </m:den>
                      </m:f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= </m:t>
                      </m:r>
                      <m:f>
                        <m:f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+3</m:t>
                          </m:r>
                        </m:num>
                        <m:den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+11</m:t>
                          </m:r>
                        </m:den>
                      </m:f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d>
                        <m:d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+11</m:t>
                          </m:r>
                        </m:e>
                      </m: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+4</m:t>
                          </m:r>
                        </m:e>
                      </m: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d>
                        <m:d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+3</m:t>
                          </m:r>
                        </m:e>
                      </m:d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=3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Odp</a:t>
                </a:r>
                <a:r>
                  <a:rPr lang="pl-PL" b="1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l-PL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pl-PL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pl-PL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𝟕</m:t>
                        </m:r>
                      </m:den>
                    </m:f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Prostoką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5892" y="2832734"/>
                <a:ext cx="6096000" cy="2658869"/>
              </a:xfrm>
              <a:prstGeom prst="rect">
                <a:avLst/>
              </a:prstGeom>
              <a:blipFill rotWithShape="0">
                <a:blip r:embed="rId3"/>
                <a:stretch>
                  <a:fillRect l="-900" b="-688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413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ostokąt 1"/>
              <p:cNvSpPr/>
              <p:nvPr/>
            </p:nvSpPr>
            <p:spPr>
              <a:xfrm>
                <a:off x="996778" y="848639"/>
                <a:ext cx="8476735" cy="12834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pl-PL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2. Wiedząc, że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d>
                      <m:dPr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1, 3</m:t>
                        </m:r>
                      </m:e>
                    </m:d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doprowadź wyrażenie do najprostszej postaci  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200000"/>
                  </a:lnSpc>
                  <a:spcAft>
                    <a:spcPts val="100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6778" y="848639"/>
                <a:ext cx="8476735" cy="1283428"/>
              </a:xfrm>
              <a:prstGeom prst="rect">
                <a:avLst/>
              </a:prstGeom>
              <a:blipFill rotWithShape="0">
                <a:blip r:embed="rId2"/>
                <a:stretch>
                  <a:fillRect l="-647" t="-474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Prostokąt 2"/>
              <p:cNvSpPr/>
              <p:nvPr/>
            </p:nvSpPr>
            <p:spPr>
              <a:xfrm>
                <a:off x="1713470" y="2132067"/>
                <a:ext cx="6096000" cy="230832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457200">
                  <a:lnSpc>
                    <a:spcPct val="200000"/>
                  </a:lnSpc>
                  <a:spcAft>
                    <a:spcPts val="0"/>
                  </a:spcAft>
                </a:pPr>
                <a:r>
                  <a:rPr lang="pl-PL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3−</m:t>
                        </m:r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d>
                      <m:dPr>
                        <m:begChr m:val="|"/>
                        <m:endChr m:val="|"/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e>
                    </m:d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−2</m:t>
                    </m:r>
                    <m:d>
                      <m:dPr>
                        <m:begChr m:val="|"/>
                        <m:endChr m:val="|"/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−4</m:t>
                        </m:r>
                      </m:e>
                    </m:d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l-PL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=3−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−(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−1)−2</m:t>
                      </m:r>
                      <m:d>
                        <m:d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+4</m:t>
                          </m:r>
                        </m:e>
                      </m: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200000"/>
                  </a:lnSpc>
                  <a:spcAft>
                    <a:spcPts val="0"/>
                  </a:spcAft>
                </a:pPr>
                <a:r>
                  <a:rPr lang="pl-PL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=3−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+1+2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−8=</m:t>
                    </m:r>
                  </m:oMath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200000"/>
                  </a:lnSpc>
                  <a:spcAft>
                    <a:spcPts val="1000"/>
                  </a:spcAft>
                </a:pPr>
                <a:r>
                  <a:rPr lang="pl-PL" dirty="0" smtClean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=−4</m:t>
                    </m:r>
                  </m:oMath>
                </a14:m>
                <a:endParaRPr lang="pl-PL" dirty="0"/>
              </a:p>
            </p:txBody>
          </p:sp>
        </mc:Choice>
        <mc:Fallback xmlns="">
          <p:sp>
            <p:nvSpPr>
              <p:cNvPr id="3" name="Prostokąt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3470" y="2132067"/>
                <a:ext cx="6096000" cy="230832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/>
              <p:cNvSpPr/>
              <p:nvPr/>
            </p:nvSpPr>
            <p:spPr>
              <a:xfrm>
                <a:off x="7870381" y="1689946"/>
                <a:ext cx="2435154" cy="7101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l-PL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r>
                        <a:rPr lang="pl-PL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pl-PL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pl-PL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pl-PL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pl-PL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pl-PL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    , </m:t>
                              </m:r>
                              <m:r>
                                <a:rPr lang="pl-PL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𝑑𝑙𝑎</m:t>
                              </m:r>
                              <m:r>
                                <a:rPr lang="pl-PL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l-PL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pl-PL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≥0</m:t>
                              </m:r>
                            </m:e>
                            <m:e>
                              <m:r>
                                <a:rPr lang="pl-PL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&amp;−</m:t>
                              </m:r>
                              <m:r>
                                <a:rPr lang="pl-PL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pl-PL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  , </m:t>
                              </m:r>
                              <m:r>
                                <a:rPr lang="pl-PL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𝑑𝑙𝑎</m:t>
                              </m:r>
                              <m:r>
                                <a:rPr lang="pl-PL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pl-PL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pl-PL" i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&lt;0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pl-PL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0381" y="1689946"/>
                <a:ext cx="2435154" cy="71019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Prostokąt 4"/>
              <p:cNvSpPr/>
              <p:nvPr/>
            </p:nvSpPr>
            <p:spPr>
              <a:xfrm>
                <a:off x="7809470" y="2989181"/>
                <a:ext cx="243406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pl-PL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l-PL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l-PL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5 </m:t>
                          </m:r>
                        </m:e>
                      </m:d>
                      <m:r>
                        <a:rPr lang="pl-PL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=5        </m:t>
                      </m:r>
                      <m:d>
                        <m:dPr>
                          <m:begChr m:val="|"/>
                          <m:endChr m:val="|"/>
                          <m:ctrlPr>
                            <a:rPr lang="pl-PL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l-PL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 −3 </m:t>
                          </m:r>
                        </m:e>
                      </m:d>
                      <m:r>
                        <a:rPr lang="pl-PL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pl-PL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" name="Prostoką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9470" y="2989181"/>
                <a:ext cx="2434064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592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69772" y="947161"/>
            <a:ext cx="8987482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pl-PL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Udowodnij, że iloczyn cyfr liczby trzycyfrowej  jest zawsze mniejszy od tej liczby. 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rostokąt 2"/>
              <p:cNvSpPr/>
              <p:nvPr/>
            </p:nvSpPr>
            <p:spPr>
              <a:xfrm>
                <a:off x="1400432" y="1487935"/>
                <a:ext cx="6096000" cy="244874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457200">
                  <a:lnSpc>
                    <a:spcPct val="200000"/>
                  </a:lnSpc>
                  <a:spcAft>
                    <a:spcPts val="0"/>
                  </a:spcAft>
                </a:pPr>
                <a:r>
                  <a:rPr lang="pl-PL" dirty="0" smtClean="0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</m:e>
                      </m:acc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=100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+10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≤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∙9∙9=81∙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20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100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+10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≥81∙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Prostokąt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0432" y="1487935"/>
                <a:ext cx="6096000" cy="244874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019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70918" y="732977"/>
            <a:ext cx="9160476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pl-PL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Wyznacz wszystkie liczby dwucyfrowe mające największą liczbę dzielników.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rostokąt 2"/>
              <p:cNvSpPr/>
              <p:nvPr/>
            </p:nvSpPr>
            <p:spPr>
              <a:xfrm>
                <a:off x="5651156" y="1007071"/>
                <a:ext cx="6096000" cy="189244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45720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pl-PL" i="1" smtClean="0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pl-PL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pl-PL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</m:sup>
                      </m:sSup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∙ </m:t>
                      </m:r>
                      <m:sSup>
                        <m:sSupPr>
                          <m:ctrlPr>
                            <a:rPr lang="pl-PL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pl-PL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𝑞</m:t>
                          </m:r>
                        </m:sup>
                      </m:sSup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∙…∙ </m:t>
                      </m:r>
                      <m:sSup>
                        <m:sSupPr>
                          <m:ctrlPr>
                            <a:rPr lang="pl-PL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pl-PL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pl-PL" sz="1400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, </m:t>
                      </m:r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 …, </m:t>
                      </m:r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𝑧</m:t>
                      </m:r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−</m:t>
                      </m:r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𝑟</m:t>
                      </m:r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óż</m:t>
                      </m:r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𝑛𝑒</m:t>
                      </m:r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𝑙𝑖𝑐𝑧𝑏𝑦</m:t>
                      </m:r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𝑝𝑖𝑒𝑟𝑤𝑠𝑧𝑒</m:t>
                      </m:r>
                    </m:oMath>
                  </m:oMathPara>
                </a14:m>
                <a:endParaRPr lang="pl-PL" sz="1400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20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𝐼𝑙𝑜</m:t>
                      </m:r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ść </m:t>
                      </m:r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𝑑𝑧𝑖𝑒𝑙𝑛𝑖𝑘</m:t>
                      </m:r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ó</m:t>
                      </m:r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𝑙𝑖𝑐𝑧𝑏𝑦</m:t>
                      </m:r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: </m:t>
                      </m:r>
                      <m:d>
                        <m:dPr>
                          <m:ctrlPr>
                            <a:rPr lang="pl-PL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𝑝</m:t>
                          </m:r>
                          <m:r>
                            <a:rPr lang="pl-PL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pl-PL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𝑞</m:t>
                          </m:r>
                          <m:r>
                            <a:rPr lang="pl-PL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  <m:r>
                        <a:rPr lang="pl-PL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…</m:t>
                      </m:r>
                      <m:d>
                        <m:dPr>
                          <m:ctrlPr>
                            <a:rPr lang="pl-PL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𝑘</m:t>
                          </m:r>
                          <m:r>
                            <a:rPr lang="pl-PL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pl-PL" sz="1400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Prostokąt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1156" y="1007071"/>
                <a:ext cx="6096000" cy="189244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/>
              <p:cNvSpPr/>
              <p:nvPr/>
            </p:nvSpPr>
            <p:spPr>
              <a:xfrm>
                <a:off x="955589" y="2126287"/>
                <a:ext cx="6096000" cy="410471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45720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pl-PL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  , </m:t>
                      </m:r>
                      <m:r>
                        <a:rPr lang="pl-PL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pl-PL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=3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p>
                      </m:sSup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</m:sSup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=96            6∙2=12 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𝑑𝑧𝑖𝑒𝑙𝑛𝑖𝑘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ó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𝑤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=72            4∙3=12 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𝑑𝑧𝑖𝑒𝑙𝑛𝑖𝑘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ó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𝑤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200000"/>
                  </a:lnSpc>
                  <a:spcAft>
                    <a:spcPts val="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</m:sSup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=80           </m:t>
                      </m:r>
                      <m:r>
                        <a:rPr lang="pl-PL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5∙2=10 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𝑑𝑧𝑖𝑒𝑙𝑛𝑖𝑘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ó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𝑤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</m:sSup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</m:sSup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=60            3∙2∙2=12 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𝑑𝑧𝑖𝑒𝑙𝑛𝑖𝑘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ó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𝑤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20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</m:sSup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p>
                      </m:sSup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=84            3∙2∙2=12 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𝑑𝑧𝑖𝑒𝑙𝑛𝑖𝑘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ó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𝑤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589" y="2126287"/>
                <a:ext cx="6096000" cy="410471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938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ostokąt 1"/>
              <p:cNvSpPr/>
              <p:nvPr/>
            </p:nvSpPr>
            <p:spPr>
              <a:xfrm>
                <a:off x="1145059" y="886741"/>
                <a:ext cx="9588843" cy="7294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pl-PL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5. Odcinek CD podzielił  trójkąt  równoramienny ABC  </a:t>
                </a:r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𝐴𝐵</m:t>
                        </m:r>
                      </m:e>
                    </m:d>
                    <m:r>
                      <a:rPr lang="pl-PL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𝐴𝐶</m:t>
                        </m:r>
                      </m:e>
                    </m:d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) na dwa trójkąty równoramienne 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𝐶𝐷</m:t>
                            </m:r>
                          </m:e>
                        </m:d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𝐴𝐷</m:t>
                            </m:r>
                          </m:e>
                        </m:d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pl-PL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𝐵𝐶</m:t>
                            </m:r>
                          </m:e>
                        </m:d>
                        <m:r>
                          <a:rPr lang="pl-PL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d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. Znajdź miarę kąta α.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5059" y="886741"/>
                <a:ext cx="9588843" cy="729430"/>
              </a:xfrm>
              <a:prstGeom prst="rect">
                <a:avLst/>
              </a:prstGeom>
              <a:blipFill rotWithShape="0">
                <a:blip r:embed="rId2"/>
                <a:stretch>
                  <a:fillRect l="-572" t="-833" r="-763" b="-10000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2457" y="2145054"/>
            <a:ext cx="4606343" cy="288826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/>
              <p:cNvSpPr/>
              <p:nvPr/>
            </p:nvSpPr>
            <p:spPr>
              <a:xfrm>
                <a:off x="1243914" y="3589186"/>
                <a:ext cx="6096000" cy="175432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45720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5∙</m:t>
                      </m:r>
                      <m:r>
                        <a:rPr lang="pl-PL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𝛼</m:t>
                      </m:r>
                      <m:r>
                        <a:rPr lang="pl-PL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180</m:t>
                          </m:r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0  </m:t>
                          </m:r>
                        </m:sup>
                      </m:sSup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d>
                        <m:dPr>
                          <m:begChr m:val="|"/>
                          <m:endChr m:val=""/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:</m:t>
                          </m:r>
                        </m:e>
                      </m: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5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𝛼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36</m:t>
                          </m:r>
                        </m:e>
                        <m:sup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200000"/>
                  </a:lnSpc>
                  <a:spcAft>
                    <a:spcPts val="100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3914" y="3589186"/>
                <a:ext cx="6096000" cy="175432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609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/>
              <p:cNvSpPr/>
              <p:nvPr/>
            </p:nvSpPr>
            <p:spPr>
              <a:xfrm>
                <a:off x="1383957" y="1042287"/>
                <a:ext cx="9415848" cy="10479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pl-PL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6. Niech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oznacza pole obszaru czarnego, zaś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𝑆</m:t>
                    </m:r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pole obszaru szarego. Średnice kół wynoszą odpowiednio: </a:t>
                </a:r>
                <a:r>
                  <a:rPr lang="pl-PL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6,  4,  4,  2.</m:t>
                    </m:r>
                  </m:oMath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</a:t>
                </a:r>
                <a:r>
                  <a:rPr lang="pl-PL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             </a:t>
                </a:r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Uzasadnij ,że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3957" y="1042287"/>
                <a:ext cx="9415848" cy="1047979"/>
              </a:xfrm>
              <a:prstGeom prst="rect">
                <a:avLst/>
              </a:prstGeom>
              <a:blipFill rotWithShape="0">
                <a:blip r:embed="rId2"/>
                <a:stretch>
                  <a:fillRect l="-518" t="-1163" b="-6395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657" y="2533265"/>
            <a:ext cx="2461101" cy="284604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Prostokąt 5"/>
              <p:cNvSpPr/>
              <p:nvPr/>
            </p:nvSpPr>
            <p:spPr>
              <a:xfrm>
                <a:off x="1285103" y="3349603"/>
                <a:ext cx="6096000" cy="132856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45720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l-PL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𝑃𝑜𝑙𝑒</m:t>
                      </m:r>
                      <m:r>
                        <a:rPr lang="pl-PL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pl-PL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𝑐𝑧𝑎𝑟𝑛𝑒</m:t>
                      </m:r>
                      <m:r>
                        <a:rPr lang="pl-PL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=36∙</m:t>
                      </m:r>
                      <m:r>
                        <a:rPr lang="pl-PL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𝜋</m:t>
                      </m:r>
                      <m:r>
                        <a:rPr lang="pl-PL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−2∙</m:t>
                      </m:r>
                      <m:r>
                        <a:rPr lang="pl-PL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𝑋</m:t>
                      </m:r>
                      <m:r>
                        <a:rPr lang="pl-PL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pl-PL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𝑌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20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𝑃𝑜𝑙𝑒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𝑠𝑧𝑎𝑟𝑒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=16∙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𝜋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+16∙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𝜋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+4∙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𝜋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−2∙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𝑋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𝑌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Prostokąt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5103" y="3349603"/>
                <a:ext cx="6096000" cy="132856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Prostokąt 1"/>
              <p:cNvSpPr/>
              <p:nvPr/>
            </p:nvSpPr>
            <p:spPr>
              <a:xfrm>
                <a:off x="8504296" y="1802713"/>
                <a:ext cx="177022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24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pl-PL" sz="2400" i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pl-PL" sz="2400" i="1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pl-PL" sz="2400" i="0">
                          <a:latin typeface="Cambria Math" panose="02040503050406030204" pitchFamily="18" charset="0"/>
                        </a:rPr>
                        <m:t> ∙ </m:t>
                      </m:r>
                      <m:sSup>
                        <m:sSupPr>
                          <m:ctrlPr>
                            <a:rPr lang="pl-PL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l-PL" sz="24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pl-PL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pl-PL" dirty="0"/>
              </a:p>
            </p:txBody>
          </p:sp>
        </mc:Choice>
        <mc:Fallback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4296" y="1802713"/>
                <a:ext cx="1770228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87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rostokąt 1"/>
              <p:cNvSpPr/>
              <p:nvPr/>
            </p:nvSpPr>
            <p:spPr>
              <a:xfrm>
                <a:off x="1128584" y="809816"/>
                <a:ext cx="10247870" cy="13665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pl-PL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7. Maciej zbudował prostopadłościan z jednakowych sześcianów. Jego siostra Ania zdemontowała najwyższą warstwę składającą się z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77</m:t>
                    </m:r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klocków. Następnie jego brat Sławek zdemontował warstwę z boku zawierającą </a:t>
                </a:r>
                <a14:m>
                  <m:oMath xmlns:m="http://schemas.openxmlformats.org/officeDocument/2006/math">
                    <m:r>
                      <a:rPr lang="pl-PL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55</m:t>
                    </m:r>
                  </m:oMath>
                </a14:m>
                <a:r>
                  <a:rPr lang="pl-PL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klocków. Na koniec brat Jacek zdemontował warstwę z przodu. Ile klocków pozostało w tak pomniejszonym prostopadłościanie ?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Prostokąt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584" y="809816"/>
                <a:ext cx="10247870" cy="1366528"/>
              </a:xfrm>
              <a:prstGeom prst="rect">
                <a:avLst/>
              </a:prstGeom>
              <a:blipFill rotWithShape="0">
                <a:blip r:embed="rId2"/>
                <a:stretch>
                  <a:fillRect l="-476" t="-893" r="-297" b="-491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8098" y="2176343"/>
            <a:ext cx="3546204" cy="369723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Prostokąt 3"/>
              <p:cNvSpPr/>
              <p:nvPr/>
            </p:nvSpPr>
            <p:spPr>
              <a:xfrm>
                <a:off x="1128584" y="1931656"/>
                <a:ext cx="6096000" cy="409855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457200">
                  <a:lnSpc>
                    <a:spcPct val="200000"/>
                  </a:lnSpc>
                  <a:spcAft>
                    <a:spcPts val="0"/>
                  </a:spcAft>
                </a:pPr>
                <a:r>
                  <a:rPr lang="pl-PL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∙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=77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∙ </m:t>
                      </m:r>
                      <m:d>
                        <m:d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e>
                      </m: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=55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77=11∙7                    55=11∙5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=7         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=11       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=6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20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e>
                      </m: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d>
                        <m:d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𝑐</m:t>
                          </m:r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e>
                      </m: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=30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200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7 ∙11 ∙6−</m:t>
                      </m:r>
                      <m:d>
                        <m:dPr>
                          <m:ctrlP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pl-PL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77+55+30</m:t>
                          </m:r>
                        </m:e>
                      </m:d>
                      <m:r>
                        <a:rPr lang="pl-PL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=300</m:t>
                      </m:r>
                    </m:oMath>
                  </m:oMathPara>
                </a14:m>
                <a:endParaRPr lang="pl-PL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Prostoką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584" y="1931656"/>
                <a:ext cx="6096000" cy="409855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076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20346" y="875746"/>
            <a:ext cx="9737124" cy="857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pl-PL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Tata powiedział, że gdy sumę lat trojga jego dzieci pomnożymy przez jego wiek to  otrzymamy 128.  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pl-PL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Wiek Taty jest liczbą całkowitą o sumie cyfr równej 5. Ile lat ma Tata i jego dzieci ?      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rostokąt 2"/>
              <p:cNvSpPr/>
              <p:nvPr/>
            </p:nvSpPr>
            <p:spPr>
              <a:xfrm>
                <a:off x="1901089" y="2404075"/>
                <a:ext cx="55395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mtClean="0">
                          <a:latin typeface="Cambria Math" panose="02040503050406030204" pitchFamily="18" charset="0"/>
                        </a:rPr>
                        <m:t>128</m:t>
                      </m:r>
                      <m:r>
                        <a:rPr lang="pl-PL" i="0">
                          <a:latin typeface="Cambria Math" panose="02040503050406030204" pitchFamily="18" charset="0"/>
                        </a:rPr>
                        <m:t>=2∙2∙2∙2∙2∙2∙2=32∙4=32∙</m:t>
                      </m:r>
                      <m:d>
                        <m:dPr>
                          <m:ctrlPr>
                            <a:rPr lang="pl-P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l-PL" i="0">
                              <a:latin typeface="Cambria Math" panose="02040503050406030204" pitchFamily="18" charset="0"/>
                            </a:rPr>
                            <m:t>2+1+1</m:t>
                          </m:r>
                        </m:e>
                      </m:d>
                    </m:oMath>
                  </m:oMathPara>
                </a14:m>
                <a:endParaRPr lang="pl-PL" dirty="0"/>
              </a:p>
            </p:txBody>
          </p:sp>
        </mc:Choice>
        <mc:Fallback xmlns="">
          <p:sp>
            <p:nvSpPr>
              <p:cNvPr id="3" name="Prostokąt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1089" y="2404075"/>
                <a:ext cx="5539530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893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289</Words>
  <Application>Microsoft Office PowerPoint</Application>
  <PresentationFormat>Panoramiczny</PresentationFormat>
  <Paragraphs>59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 New Roman</vt:lpstr>
      <vt:lpstr>Motyw pakietu Office</vt:lpstr>
      <vt:lpstr>Koło wirusowe   Zestaw VI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Koło wirusowe   Zestaw VI </dc:title>
  <dc:creator>Włodek</dc:creator>
  <cp:lastModifiedBy>Włodek</cp:lastModifiedBy>
  <cp:revision>19</cp:revision>
  <dcterms:created xsi:type="dcterms:W3CDTF">2020-05-08T16:32:35Z</dcterms:created>
  <dcterms:modified xsi:type="dcterms:W3CDTF">2020-05-15T12:40:46Z</dcterms:modified>
</cp:coreProperties>
</file>