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71" r:id="rId14"/>
    <p:sldId id="272" r:id="rId15"/>
    <p:sldId id="266" r:id="rId16"/>
    <p:sldId id="267" r:id="rId17"/>
    <p:sldId id="268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0" d="100"/>
          <a:sy n="120" d="100"/>
        </p:scale>
        <p:origin x="174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5624-9492-464D-B292-AC82D64A3ECF}" type="datetimeFigureOut">
              <a:rPr lang="pl-PL" smtClean="0"/>
              <a:t>2020-05-16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38F47-B7F7-46E6-9AD2-950F45DA5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688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5624-9492-464D-B292-AC82D64A3ECF}" type="datetimeFigureOut">
              <a:rPr lang="pl-PL" smtClean="0"/>
              <a:t>2020-05-16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38F47-B7F7-46E6-9AD2-950F45DA5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54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5624-9492-464D-B292-AC82D64A3ECF}" type="datetimeFigureOut">
              <a:rPr lang="pl-PL" smtClean="0"/>
              <a:t>2020-05-16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38F47-B7F7-46E6-9AD2-950F45DA5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142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5624-9492-464D-B292-AC82D64A3ECF}" type="datetimeFigureOut">
              <a:rPr lang="pl-PL" smtClean="0"/>
              <a:t>2020-05-16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38F47-B7F7-46E6-9AD2-950F45DA5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164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5624-9492-464D-B292-AC82D64A3ECF}" type="datetimeFigureOut">
              <a:rPr lang="pl-PL" smtClean="0"/>
              <a:t>2020-05-16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38F47-B7F7-46E6-9AD2-950F45DA5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859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5624-9492-464D-B292-AC82D64A3ECF}" type="datetimeFigureOut">
              <a:rPr lang="pl-PL" smtClean="0"/>
              <a:t>2020-05-16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38F47-B7F7-46E6-9AD2-950F45DA5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371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5624-9492-464D-B292-AC82D64A3ECF}" type="datetimeFigureOut">
              <a:rPr lang="pl-PL" smtClean="0"/>
              <a:t>2020-05-16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38F47-B7F7-46E6-9AD2-950F45DA5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794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5624-9492-464D-B292-AC82D64A3ECF}" type="datetimeFigureOut">
              <a:rPr lang="pl-PL" smtClean="0"/>
              <a:t>2020-05-16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38F47-B7F7-46E6-9AD2-950F45DA5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034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5624-9492-464D-B292-AC82D64A3ECF}" type="datetimeFigureOut">
              <a:rPr lang="pl-PL" smtClean="0"/>
              <a:t>2020-05-16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38F47-B7F7-46E6-9AD2-950F45DA5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5814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5624-9492-464D-B292-AC82D64A3ECF}" type="datetimeFigureOut">
              <a:rPr lang="pl-PL" smtClean="0"/>
              <a:t>2020-05-16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38F47-B7F7-46E6-9AD2-950F45DA5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8739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5624-9492-464D-B292-AC82D64A3ECF}" type="datetimeFigureOut">
              <a:rPr lang="pl-PL" smtClean="0"/>
              <a:t>2020-05-16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38F47-B7F7-46E6-9AD2-950F45DA5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689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5624-9492-464D-B292-AC82D64A3ECF}" type="datetimeFigureOut">
              <a:rPr lang="pl-PL" smtClean="0"/>
              <a:t>2020-05-16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38F47-B7F7-46E6-9AD2-950F45DA5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94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924433" y="1820562"/>
            <a:ext cx="6458464" cy="825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4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Koło wirusowe   Zestaw  V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57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869989" y="1378910"/>
                <a:ext cx="6096000" cy="189244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pl-PL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p>
                      </m:sSup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 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𝑞</m:t>
                          </m:r>
                        </m:sup>
                      </m:sSup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∙…∙ 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pl-PL" sz="14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, 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…, 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−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óż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𝑛𝑒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𝑙𝑖𝑐𝑧𝑏𝑦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𝑝𝑖𝑒𝑟𝑤𝑠𝑧𝑒</m:t>
                      </m:r>
                    </m:oMath>
                  </m:oMathPara>
                </a14:m>
                <a:endParaRPr lang="pl-PL" sz="14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20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𝐼𝑙𝑜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ść 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𝑑𝑧𝑖𝑒𝑙𝑛𝑖𝑘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𝑤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𝑙𝑖𝑐𝑧𝑏𝑦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: </m:t>
                      </m:r>
                      <m:d>
                        <m:dPr>
                          <m:ctrlP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𝑞</m:t>
                          </m:r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r>
                        <a:rPr lang="pl-PL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…</m:t>
                      </m:r>
                      <m:d>
                        <m:dPr>
                          <m:ctrlP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pl-PL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pl-PL" sz="14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9989" y="1378910"/>
                <a:ext cx="6096000" cy="189244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28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2501" y="1191268"/>
            <a:ext cx="7667625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67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506" y="1389491"/>
            <a:ext cx="7515225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2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925" y="1300162"/>
            <a:ext cx="9582150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96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188" y="800366"/>
            <a:ext cx="3086100" cy="347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az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0270" y="1982574"/>
            <a:ext cx="3657600" cy="36353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1255898" y="1613242"/>
                <a:ext cx="3714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898" y="1613242"/>
                <a:ext cx="37144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Prostokąt 5"/>
              <p:cNvSpPr/>
              <p:nvPr/>
            </p:nvSpPr>
            <p:spPr>
              <a:xfrm>
                <a:off x="2229854" y="970691"/>
                <a:ext cx="36766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6" name="Prostokąt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9854" y="970691"/>
                <a:ext cx="36766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Prostokąt 6"/>
              <p:cNvSpPr/>
              <p:nvPr/>
            </p:nvSpPr>
            <p:spPr>
              <a:xfrm>
                <a:off x="2164208" y="1613242"/>
                <a:ext cx="3506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7" name="Prostokąt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4208" y="1613242"/>
                <a:ext cx="350673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Prostokąt 7"/>
              <p:cNvSpPr/>
              <p:nvPr/>
            </p:nvSpPr>
            <p:spPr>
              <a:xfrm>
                <a:off x="3644870" y="970691"/>
                <a:ext cx="3714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8" name="Prostoką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870" y="970691"/>
                <a:ext cx="371448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Prostokąt 8"/>
              <p:cNvSpPr/>
              <p:nvPr/>
            </p:nvSpPr>
            <p:spPr>
              <a:xfrm>
                <a:off x="1255898" y="3054864"/>
                <a:ext cx="36766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9" name="Prostoką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898" y="3054864"/>
                <a:ext cx="367665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1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396" y="930836"/>
            <a:ext cx="4648509" cy="434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1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960" y="957262"/>
            <a:ext cx="4622800" cy="419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45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109" y="2351572"/>
            <a:ext cx="7753350" cy="24765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8461" y="561374"/>
            <a:ext cx="3755300" cy="3580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35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054443" y="864522"/>
                <a:ext cx="10396152" cy="410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Znajdź wszystkie pary liczb naturalnych, których suma jest równa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150</m:t>
                    </m:r>
                  </m:oMath>
                </a14:m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ich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𝑁𝑊𝐷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=15.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443" y="864522"/>
                <a:ext cx="10396152" cy="410882"/>
              </a:xfrm>
              <a:prstGeom prst="rect">
                <a:avLst/>
              </a:prstGeom>
              <a:blipFill rotWithShape="0">
                <a:blip r:embed="rId2"/>
                <a:stretch>
                  <a:fillRect l="-528" t="-2985" b="-1940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Obraz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9174" y="1748481"/>
            <a:ext cx="6136545" cy="393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65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466334" y="1175065"/>
                <a:ext cx="8583827" cy="924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 Dla </a:t>
                </a: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jakich wartości parametru m równanie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ma jedno rozwiązanie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</a:p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endParaRPr lang="pl-PL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– dwa rozwiązania ?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334" y="1175065"/>
                <a:ext cx="8583827" cy="924099"/>
              </a:xfrm>
              <a:prstGeom prst="rect">
                <a:avLst/>
              </a:prstGeom>
              <a:blipFill rotWithShape="0">
                <a:blip r:embed="rId2"/>
                <a:stretch>
                  <a:fillRect l="-639" t="-1325" b="-728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1383955" y="2350803"/>
                <a:ext cx="8666205" cy="13057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pl-PL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≥0         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</m:t>
                      </m:r>
                      <m:d>
                        <m:dPr>
                          <m:begChr m:val="|"/>
                          <m:endChr m:val="|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                                   </m:t>
                      </m:r>
                      <m:d>
                        <m:dPr>
                          <m:begChr m:val="|"/>
                          <m:endChr m:val="|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=−5                                  </m:t>
                      </m:r>
                      <m:d>
                        <m:dPr>
                          <m:begChr m:val="|"/>
                          <m:endChr m:val="|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=−3 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𝑙𝑢𝑏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                     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𝑠𝑝𝑟𝑧𝑒𝑐𝑧𝑛𝑜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ść                                  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955" y="2350803"/>
                <a:ext cx="8666205" cy="1305742"/>
              </a:xfrm>
              <a:prstGeom prst="rect">
                <a:avLst/>
              </a:prstGeom>
              <a:blipFill rotWithShape="0">
                <a:blip r:embed="rId3"/>
                <a:stretch>
                  <a:fillRect b="-233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2777639" y="3995629"/>
                <a:ext cx="7140717" cy="1189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+1&gt;0</m:t>
                            </m:r>
                          </m:e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&gt;−1</m:t>
                            </m:r>
                          </m:e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&gt;−</m:t>
                            </m:r>
                            <m:f>
                              <m:fPr>
                                <m:ctrlPr>
                                  <a:rPr lang="pl-PL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l-PL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pl-PL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eqArr>
                      </m:e>
                    </m:d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+1=0</m:t>
                            </m:r>
                          </m:e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=−1</m:t>
                            </m:r>
                          </m:e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=−</m:t>
                            </m:r>
                            <m:f>
                              <m:fPr>
                                <m:ctrlPr>
                                  <a:rPr lang="pl-PL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l-PL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pl-PL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eqArr>
                      </m:e>
                    </m:d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639" y="3995629"/>
                <a:ext cx="7140717" cy="118981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253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39112" y="859271"/>
            <a:ext cx="10453817" cy="1304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Gdy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grupę chłopców i dziewcząt opuściło 15 dziewcząt, to chłopców było dwa razy więcej niż dziewcząt.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Następnie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grupy odeszło 45 chłopców i wówczas dziewcząt było pięć razy więcej niż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chłopców.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Ile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dziewcząt było na początku ?   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az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376" y="2374421"/>
            <a:ext cx="4638675" cy="807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92" y="3429000"/>
            <a:ext cx="5172075" cy="96202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7559936" y="3796269"/>
                <a:ext cx="32505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+45                  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9936" y="3796269"/>
                <a:ext cx="32505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Prostokąt 5"/>
              <p:cNvSpPr/>
              <p:nvPr/>
            </p:nvSpPr>
            <p:spPr>
              <a:xfrm>
                <a:off x="1318054" y="4766050"/>
                <a:ext cx="6096000" cy="89024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𝑙𝑖𝑐𝑧𝑏𝑎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𝑑𝑧𝑖𝑒𝑤𝑐𝑧𝑦𝑛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=5∙5+15=40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𝑙𝑖𝑐𝑧𝑏𝑎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𝑐h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ł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𝑜𝑝𝑐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𝑤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=5+45=50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Prostokąt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054" y="4766050"/>
                <a:ext cx="6096000" cy="8902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910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079157" y="785102"/>
                <a:ext cx="9728886" cy="16850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4. W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ciągu dwóch lat wiek czterech członków pewnej rodziny wzrósł odpowiednio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o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4%,</m:t>
                    </m:r>
                    <m:r>
                      <a:rPr lang="pl-PL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5%,</m:t>
                    </m:r>
                    <m:r>
                      <a:rPr lang="pl-PL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10%</m:t>
                    </m:r>
                    <m:r>
                      <a:rPr lang="pl-PL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20%.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 ile procent wzrosła średnia wieku tych czterech osób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w badanym okresie ?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157" y="785102"/>
                <a:ext cx="9728886" cy="1685077"/>
              </a:xfrm>
              <a:prstGeom prst="rect">
                <a:avLst/>
              </a:prstGeom>
              <a:blipFill rotWithShape="0">
                <a:blip r:embed="rId2"/>
                <a:stretch>
                  <a:fillRect l="-50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2248930" y="2470179"/>
                <a:ext cx="8814486" cy="3668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, 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, 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, 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𝑤𝑖𝑒𝑘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𝑐𝑧𝑡𝑒𝑟𝑒𝑐h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𝑜𝑠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+2=1,04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=50</m:t>
                              </m:r>
                            </m:e>
                          </m:eqAr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</m:t>
                          </m:r>
                          <m:r>
                            <a:rPr lang="pl-PL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  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d>
                        <m:dPr>
                          <m:begChr m:val="{"/>
                          <m:endChr m:val="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+2=1,05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=40</m:t>
                              </m:r>
                            </m:e>
                          </m:eqAr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pl-PL" b="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    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</m:t>
                          </m:r>
                        </m:e>
                      </m:d>
                      <m:d>
                        <m:dPr>
                          <m:begChr m:val="{"/>
                          <m:endChr m:val="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+2=1,10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e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=20</m:t>
                              </m:r>
                            </m:e>
                          </m:eqAr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</m:t>
                          </m:r>
                        </m:e>
                      </m:d>
                      <m:r>
                        <a:rPr lang="pl-PL" b="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d>
                        <m:dPr>
                          <m:begChr m:val="{"/>
                          <m:endChr m:val="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+2=1,20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</m:e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=10</m:t>
                              </m:r>
                            </m:e>
                          </m:eqAr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</m:t>
                          </m:r>
                        </m:e>
                      </m:d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ś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𝑟𝑒𝑑𝑛𝑖𝑎</m:t>
                          </m:r>
                        </m:e>
                        <m:sub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𝑝𝑜𝑐𝑧</m:t>
                          </m:r>
                        </m:sub>
                      </m:sSub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=30    </m:t>
                      </m:r>
                      <m:r>
                        <a:rPr lang="pl-PL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  <m:sSub>
                        <m:sSub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ś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𝑟𝑒𝑑𝑛𝑖𝑎</m:t>
                          </m:r>
                        </m:e>
                        <m:sub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𝑘𝑜𝑛𝑐</m:t>
                          </m:r>
                        </m:sub>
                      </m:sSub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=32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30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∙100 %=6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%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930" y="2470179"/>
                <a:ext cx="8814486" cy="366856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591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046205" y="969120"/>
                <a:ext cx="8756822" cy="10292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5. W </a:t>
                </a: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trapezie ABCD :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 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𝐶𝐷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𝑜𝑟𝑎𝑧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𝐶𝐷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𝐴𝐷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pl-PL" i="1" dirty="0" smtClean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spcAft>
                    <a:spcPts val="10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Wyznacz kąty tego trapezu.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205" y="969120"/>
                <a:ext cx="8756822" cy="1029256"/>
              </a:xfrm>
              <a:prstGeom prst="rect">
                <a:avLst/>
              </a:prstGeom>
              <a:blipFill rotWithShape="0">
                <a:blip r:embed="rId2"/>
                <a:stretch>
                  <a:fillRect l="-627" t="-1183" b="-650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1403" y="1775954"/>
            <a:ext cx="5257800" cy="25908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1393805" y="2388702"/>
                <a:ext cx="4214552" cy="5648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90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pl-PL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pl-PL" i="0">
                          <a:latin typeface="Cambria Math" panose="02040503050406030204" pitchFamily="18" charset="0"/>
                        </a:rPr>
                        <m:t>              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36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805" y="2388702"/>
                <a:ext cx="4214552" cy="56483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1771135" y="4497860"/>
                <a:ext cx="494163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>
                              <a:latin typeface="Cambria Math" panose="02040503050406030204" pitchFamily="18" charset="0"/>
                            </a:rPr>
                            <m:t>72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pl-PL" i="0">
                          <a:latin typeface="Cambria Math" panose="02040503050406030204" pitchFamily="18" charset="0"/>
                        </a:rPr>
                        <m:t>  , 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 36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pl-PL" i="0">
                          <a:latin typeface="Cambria Math" panose="02040503050406030204" pitchFamily="18" charset="0"/>
                        </a:rPr>
                        <m:t>  , 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 144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pl-PL" i="0">
                          <a:latin typeface="Cambria Math" panose="02040503050406030204" pitchFamily="18" charset="0"/>
                        </a:rPr>
                        <m:t> , 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108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135" y="4497860"/>
                <a:ext cx="494163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111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980301" y="883985"/>
                <a:ext cx="9827741" cy="10115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Bef>
                    <a:spcPts val="1200"/>
                  </a:spcBef>
                  <a:spcAft>
                    <a:spcPts val="1000"/>
                  </a:spcAft>
                </a:pP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6. Jeden </a:t>
                </a: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bok prostokąta skrócono, a drugi wydłużono o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𝑝𝑟𝑜𝑐𝑒𝑛𝑡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 wyniku tego pole zmniejszyło się </a:t>
                </a:r>
                <a:endParaRPr lang="pl-PL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Bef>
                    <a:spcPts val="1200"/>
                  </a:spcBef>
                  <a:spcAft>
                    <a:spcPts val="100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mniej niż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2 %.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Wyznacz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wiedząc, że jest to liczba pierwsza, dwucyfrowa.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301" y="883985"/>
                <a:ext cx="9827741" cy="1011559"/>
              </a:xfrm>
              <a:prstGeom prst="rect">
                <a:avLst/>
              </a:prstGeom>
              <a:blipFill rotWithShape="0">
                <a:blip r:embed="rId2"/>
                <a:stretch>
                  <a:fillRect l="-558" t="-602" b="-662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8351" y="2186760"/>
            <a:ext cx="5819260" cy="14696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2347783" y="4123638"/>
                <a:ext cx="6096000" cy="165872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0,98∙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 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100−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 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 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100+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  <m:d>
                        <m:dPr>
                          <m:begChr m:val="|"/>
                          <m:endChr m:val="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∙10000</m:t>
                          </m:r>
                        </m:e>
                      </m:d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&lt;200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=11 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𝑙𝑢𝑏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=13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783" y="4123638"/>
                <a:ext cx="6096000" cy="165872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68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037967" y="853738"/>
                <a:ext cx="8476735" cy="5048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7.  Czy </a:t>
                </a: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jest to równość prawdziwa ?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3−</m:t>
                        </m:r>
                        <m:rad>
                          <m:radPr>
                            <m:degHide m:val="on"/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8</m:t>
                            </m:r>
                          </m:e>
                        </m:rad>
                      </m:e>
                    </m:ra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5−</m:t>
                        </m:r>
                        <m:rad>
                          <m:radPr>
                            <m:degHide m:val="on"/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24</m:t>
                            </m:r>
                          </m:e>
                        </m:rad>
                      </m:e>
                    </m:ra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7−</m:t>
                        </m:r>
                        <m:rad>
                          <m:radPr>
                            <m:degHide m:val="on"/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48</m:t>
                            </m:r>
                          </m:e>
                        </m:rad>
                      </m:e>
                    </m:ra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967" y="853738"/>
                <a:ext cx="8476735" cy="504818"/>
              </a:xfrm>
              <a:prstGeom prst="rect">
                <a:avLst/>
              </a:prstGeom>
              <a:blipFill rotWithShape="0">
                <a:blip r:embed="rId2"/>
                <a:stretch>
                  <a:fillRect l="-575" b="-963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1433383" y="1832911"/>
                <a:ext cx="8353167" cy="31423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pl-PL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8</m:t>
                              </m:r>
                            </m:e>
                          </m:rad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2−2</m:t>
                          </m:r>
                          <m:rad>
                            <m:radPr>
                              <m:degHide m:val="on"/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pl-PL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pl-PL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  <m: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</m:t>
                      </m:r>
                    </m:oMath>
                  </m:oMathPara>
                </a14:m>
                <a:endParaRPr lang="pl-PL" sz="14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200000"/>
                  </a:lnSpc>
                  <a:spcAft>
                    <a:spcPts val="800"/>
                  </a:spcAft>
                </a:pPr>
                <a:r>
                  <a:rPr lang="pl-PL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5−</m:t>
                        </m:r>
                        <m:rad>
                          <m:radPr>
                            <m:degHide m:val="on"/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24</m:t>
                            </m:r>
                          </m:e>
                        </m:rad>
                      </m:e>
                    </m:ra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3−2</m:t>
                        </m:r>
                        <m:rad>
                          <m:radPr>
                            <m:degHide m:val="on"/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+2</m:t>
                        </m:r>
                      </m:e>
                    </m:ra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200000"/>
                  </a:lnSpc>
                  <a:spcAft>
                    <a:spcPts val="800"/>
                  </a:spcAft>
                </a:pPr>
                <a:r>
                  <a:rPr lang="pl-PL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7−</m:t>
                        </m:r>
                        <m:rad>
                          <m:radPr>
                            <m:degHide m:val="on"/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48</m:t>
                            </m:r>
                          </m:e>
                        </m:rad>
                      </m:e>
                    </m:ra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4−4</m:t>
                        </m:r>
                        <m:rad>
                          <m:radPr>
                            <m:degHide m:val="on"/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+3</m:t>
                        </m:r>
                      </m:e>
                    </m:ra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=2−</m:t>
                    </m:r>
                    <m:rad>
                      <m:radPr>
                        <m:degHide m:val="on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pl-PL" sz="14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−1+</m:t>
                    </m:r>
                    <m:rad>
                      <m:radPr>
                        <m:degHide m:val="on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+2−</m:t>
                    </m:r>
                    <m:rad>
                      <m:radPr>
                        <m:degHide m:val="on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3383" y="1832911"/>
                <a:ext cx="8353167" cy="31423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573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054444" y="808337"/>
                <a:ext cx="6096000" cy="116102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l-PL" sz="16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8.  Dla </a:t>
                </a:r>
                <a:r>
                  <a:rPr lang="pl-PL" sz="1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jakich wartości </a:t>
                </a:r>
                <a14:m>
                  <m:oMath xmlns:m="http://schemas.openxmlformats.org/officeDocument/2006/math">
                    <m:r>
                      <a:rPr lang="pl-PL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pl-PL" sz="16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pl-PL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pl-PL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pl-PL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pl-PL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pl-PL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pl-PL" sz="16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pl-PL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wartość wyrażenia jest całkowita?</a:t>
                </a:r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l-PL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+2</m:t>
                        </m:r>
                      </m:num>
                      <m:den>
                        <m: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  <m:r>
                      <a:rPr lang="pl-PL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            </m:t>
                    </m:r>
                    <m:f>
                      <m:fPr>
                        <m:ctrlP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−2</m:t>
                        </m:r>
                        <m: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−4</m:t>
                        </m:r>
                      </m:num>
                      <m:den>
                        <m: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+3</m:t>
                        </m:r>
                      </m:den>
                    </m:f>
                    <m:r>
                      <a:rPr lang="pl-PL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          </m:t>
                    </m:r>
                    <m:f>
                      <m:fPr>
                        <m:ctrlP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+2</m:t>
                        </m:r>
                      </m:den>
                    </m:f>
                    <m:r>
                      <a:rPr lang="pl-PL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pl-PL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444" y="808337"/>
                <a:ext cx="6096000" cy="1161023"/>
              </a:xfrm>
              <a:prstGeom prst="rect">
                <a:avLst/>
              </a:prstGeom>
              <a:blipFill rotWithShape="0">
                <a:blip r:embed="rId2"/>
                <a:stretch>
                  <a:fillRect l="-600" b="-52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1054443" y="2209000"/>
                <a:ext cx="9358184" cy="6806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pl-PL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+2</m:t>
                        </m:r>
                      </m:num>
                      <m:den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  <m:r>
                      <a:rPr lang="pl-PL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3∙</m:t>
                        </m:r>
                        <m:d>
                          <m:dPr>
                            <m:ctrlP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+5</m:t>
                        </m:r>
                      </m:num>
                      <m:den>
                        <m:d>
                          <m:dPr>
                            <m:ctrlP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</m:den>
                    </m:f>
                    <m:r>
                      <a:rPr lang="pl-PL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=3+</m:t>
                    </m:r>
                    <m:f>
                      <m:fPr>
                        <m:ctrlP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d>
                          <m:dPr>
                            <m:ctrlP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</m:den>
                    </m:f>
                  </m:oMath>
                </a14:m>
                <a:r>
                  <a:rPr lang="pl-PL" sz="12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           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−1=5</m:t>
                            </m:r>
                          </m:e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=6</m:t>
                            </m:r>
                          </m:e>
                        </m:eqAr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pl-PL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</m:t>
                    </m:r>
                    <m:d>
                      <m:dPr>
                        <m:begChr m:val="{"/>
                        <m:endChr m:val=""/>
                        <m:ctrlP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−1=−5</m:t>
                            </m:r>
                          </m:e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=−4</m:t>
                            </m:r>
                          </m:e>
                        </m:eqAr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       </m:t>
                        </m:r>
                      </m:e>
                    </m:d>
                    <m:d>
                      <m:dPr>
                        <m:begChr m:val="{"/>
                        <m:endChr m:val=""/>
                        <m:ctrlP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−1=1</m:t>
                            </m:r>
                          </m:e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=2</m:t>
                            </m:r>
                          </m:e>
                        </m:eqAr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pl-PL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d>
                      <m:dPr>
                        <m:begChr m:val="{"/>
                        <m:endChr m:val=""/>
                        <m:ctrlP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−1=−1</m:t>
                            </m:r>
                          </m:e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=0</m:t>
                            </m:r>
                          </m:e>
                        </m:eqAr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443" y="2209000"/>
                <a:ext cx="9358184" cy="680699"/>
              </a:xfrm>
              <a:prstGeom prst="rect">
                <a:avLst/>
              </a:prstGeom>
              <a:blipFill rotWithShape="0">
                <a:blip r:embed="rId3"/>
                <a:stretch>
                  <a:fillRect t="-66071" b="-12857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922637" y="3059496"/>
                <a:ext cx="9794789" cy="7787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20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pl-PL" sz="16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−2</m:t>
                        </m:r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−4</m:t>
                        </m:r>
                      </m:num>
                      <m:den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+3</m:t>
                        </m:r>
                      </m:den>
                    </m:f>
                    <m:r>
                      <a:rPr lang="pl-PL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−2∙</m:t>
                        </m:r>
                        <m:d>
                          <m:dPr>
                            <m:ctrlP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+3</m:t>
                            </m:r>
                          </m:e>
                        </m:d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+2</m:t>
                        </m:r>
                      </m:num>
                      <m:den>
                        <m:d>
                          <m:dPr>
                            <m:ctrlP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+3</m:t>
                            </m:r>
                          </m:e>
                        </m:d>
                      </m:den>
                    </m:f>
                    <m:r>
                      <a:rPr lang="pl-PL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=−2+</m:t>
                    </m:r>
                    <m:f>
                      <m:fPr>
                        <m:ctrlP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+3</m:t>
                            </m:r>
                          </m:e>
                        </m:d>
                      </m:den>
                    </m:f>
                  </m:oMath>
                </a14:m>
                <a:r>
                  <a:rPr lang="pl-PL" sz="11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pl-PL" sz="14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                          </m:t>
                    </m:r>
                    <m:d>
                      <m:dPr>
                        <m:begChr m:val="{"/>
                        <m:endChr m:val=""/>
                        <m:ctrlP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+3=2</m:t>
                            </m:r>
                          </m:e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=−1</m:t>
                            </m:r>
                          </m:e>
                        </m:eqAr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pl-PL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</m:t>
                    </m:r>
                    <m:d>
                      <m:dPr>
                        <m:begChr m:val="{"/>
                        <m:endChr m:val=""/>
                        <m:ctrlP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+3=−2</m:t>
                            </m:r>
                          </m:e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=−5</m:t>
                            </m:r>
                          </m:e>
                        </m:eqAr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       </m:t>
                        </m:r>
                      </m:e>
                    </m:d>
                    <m:d>
                      <m:dPr>
                        <m:begChr m:val="{"/>
                        <m:endChr m:val=""/>
                        <m:ctrlP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+3=1</m:t>
                            </m:r>
                          </m:e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=−2</m:t>
                            </m:r>
                          </m:e>
                        </m:eqAr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pl-PL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d>
                      <m:dPr>
                        <m:begChr m:val="{"/>
                        <m:endChr m:val=""/>
                        <m:ctrlP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+3=−1</m:t>
                            </m:r>
                          </m:e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=−4</m:t>
                            </m:r>
                          </m:e>
                        </m:eqAr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637" y="3059496"/>
                <a:ext cx="9794789" cy="778739"/>
              </a:xfrm>
              <a:prstGeom prst="rect">
                <a:avLst/>
              </a:prstGeom>
              <a:blipFill rotWithShape="0">
                <a:blip r:embed="rId4"/>
                <a:stretch>
                  <a:fillRect t="-39844" b="-11796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922636" y="3811136"/>
                <a:ext cx="10297299" cy="10729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30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pl-PL" sz="16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+2</m:t>
                        </m:r>
                      </m:den>
                    </m:f>
                    <m:r>
                      <a:rPr lang="pl-PL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2∙</m:t>
                        </m:r>
                        <m:d>
                          <m:dPr>
                            <m:ctrlP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+2</m:t>
                            </m:r>
                          </m:e>
                        </m:d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−4</m:t>
                        </m:r>
                      </m:num>
                      <m:den>
                        <m:d>
                          <m:dPr>
                            <m:ctrlP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+2</m:t>
                            </m:r>
                          </m:e>
                        </m:d>
                      </m:den>
                    </m:f>
                    <m:r>
                      <a:rPr lang="pl-PL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=2−</m:t>
                    </m:r>
                    <m:f>
                      <m:fPr>
                        <m:ctrlP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d>
                          <m:dPr>
                            <m:ctrlP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+2</m:t>
                            </m:r>
                          </m:e>
                        </m:d>
                      </m:den>
                    </m:f>
                  </m:oMath>
                </a14:m>
                <a:r>
                  <a:rPr lang="pl-PL" sz="11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pl-PL" sz="14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     </m:t>
                    </m:r>
                    <m:d>
                      <m:dPr>
                        <m:begChr m:val="{"/>
                        <m:endChr m:val=""/>
                        <m:ctrlP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+2=4</m:t>
                            </m:r>
                          </m:e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=2</m:t>
                            </m:r>
                          </m:e>
                        </m:eqAr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pl-PL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pl-PL" sz="14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pl-PL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+2=−4</m:t>
                            </m:r>
                          </m:e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=−6</m:t>
                            </m:r>
                          </m:e>
                        </m:eqAr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pl-PL" sz="1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d>
                      <m:dPr>
                        <m:begChr m:val="{"/>
                        <m:endChr m:val=""/>
                        <m:ctrlP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+2=2</m:t>
                            </m:r>
                          </m:e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=0</m:t>
                            </m:r>
                          </m:e>
                        </m:eqAr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pl-PL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pl-PL" sz="1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+2=−2</m:t>
                            </m:r>
                          </m:e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=−4</m:t>
                            </m:r>
                          </m:e>
                        </m:eqAr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pl-PL" sz="14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pl-PL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+2=−1</m:t>
                            </m:r>
                          </m:e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=−3</m:t>
                            </m:r>
                          </m:e>
                        </m:eqAr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pl-PL" sz="14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d>
                      <m:dPr>
                        <m:begChr m:val="{"/>
                        <m:endChr m:val=""/>
                        <m:ctrlP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+2=1</m:t>
                            </m:r>
                          </m:e>
                          <m:e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pl-PL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=−1</m:t>
                            </m:r>
                          </m:e>
                        </m:eqArr>
                        <m:r>
                          <a:rPr lang="pl-PL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</m:e>
                    </m:d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636" y="3811136"/>
                <a:ext cx="10297299" cy="1072922"/>
              </a:xfrm>
              <a:prstGeom prst="rect">
                <a:avLst/>
              </a:prstGeom>
              <a:blipFill rotWithShape="0">
                <a:blip r:embed="rId5"/>
                <a:stretch>
                  <a:fillRect t="-1705" b="-8579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212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203</Words>
  <Application>Microsoft Office PowerPoint</Application>
  <PresentationFormat>Panoramiczny</PresentationFormat>
  <Paragraphs>58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Włodek</dc:creator>
  <cp:lastModifiedBy>Włodek</cp:lastModifiedBy>
  <cp:revision>24</cp:revision>
  <dcterms:created xsi:type="dcterms:W3CDTF">2020-05-03T11:32:39Z</dcterms:created>
  <dcterms:modified xsi:type="dcterms:W3CDTF">2020-05-16T12:16:09Z</dcterms:modified>
</cp:coreProperties>
</file>