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4" r:id="rId11"/>
    <p:sldId id="263" r:id="rId12"/>
    <p:sldId id="265" r:id="rId13"/>
    <p:sldId id="266" r:id="rId14"/>
    <p:sldId id="268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3" orient="horz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38"/>
      </p:cViewPr>
      <p:guideLst>
        <p:guide/>
        <p:guide orient="horz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133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363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27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202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189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17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19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800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43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145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667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B2E3-0A6A-4629-A47E-AAA03B8D0FD0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6CF0A-9B54-403E-845B-46FE4D0E30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009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743202" y="1985319"/>
            <a:ext cx="6829166" cy="825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4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Koło wirusowe   Zestaw IV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7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090" y="2152135"/>
            <a:ext cx="9963150" cy="23717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6096000" y="1157885"/>
                <a:ext cx="6096000" cy="13624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l-P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𝑎𝑏</m:t>
                      </m:r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𝑎𝑏</m:t>
                      </m:r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157885"/>
                <a:ext cx="6096000" cy="136242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81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988540" y="799467"/>
                <a:ext cx="9901882" cy="4055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11+6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=3+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11+6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9+6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pl-PL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pl-PL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=3+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6−2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6−2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5−2</m:t>
                          </m:r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pl-PL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pl-PL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  <m: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540" y="799467"/>
                <a:ext cx="9901882" cy="40558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650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532238" y="1279892"/>
                <a:ext cx="9036908" cy="26125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Dla jakich wartości parametru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wartość poniższego wyrażenia jest całkowita ?</a:t>
                </a:r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sz="24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num>
                      <m:den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pl-P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sz="240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num>
                      <m:den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238" y="1279892"/>
                <a:ext cx="9036908" cy="2612575"/>
              </a:xfrm>
              <a:prstGeom prst="rect">
                <a:avLst/>
              </a:prstGeom>
              <a:blipFill rotWithShape="0">
                <a:blip r:embed="rId2"/>
                <a:stretch>
                  <a:fillRect l="-539" t="-116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9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021490" y="995816"/>
                <a:ext cx="7298725" cy="18202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sz="2800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+3</m:t>
                        </m:r>
                      </m:num>
                      <m:den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  <m:r>
                      <a:rPr lang="pl-PL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+1)+2</m:t>
                        </m:r>
                      </m:num>
                      <m:den>
                        <m:r>
                          <a:rPr lang="pl-PL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+1)</m:t>
                        </m:r>
                      </m:den>
                    </m:f>
                    <m:r>
                      <a:rPr lang="pl-PL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  <m:r>
                      <a:rPr lang="pl-PL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pl-PL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+1=2</m:t>
                              </m:r>
                            </m:e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=1</m:t>
                              </m:r>
                            </m:e>
                          </m:eqAr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    </m:t>
                          </m:r>
                          <m:eqArr>
                            <m:eqArr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+1=1</m:t>
                              </m:r>
                            </m:e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=0</m:t>
                              </m:r>
                            </m:e>
                          </m:eqAr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eqArr>
                        <m:eqArr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eqArr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+1=−1</m:t>
                          </m:r>
                        </m:e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=−2</m:t>
                          </m:r>
                        </m:e>
                      </m:eqAr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eqArr>
                        <m:eqArr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eqArr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+1=−2</m:t>
                          </m:r>
                        </m:e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=−3</m:t>
                          </m:r>
                        </m:e>
                      </m:eqArr>
                    </m:oMath>
                  </m:oMathPara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490" y="995816"/>
                <a:ext cx="7298725" cy="182024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235676" y="3557812"/>
                <a:ext cx="6096000" cy="211487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2∙</m:t>
                          </m:r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pl-PL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2∙</m:t>
                          </m:r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2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sz="12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</a:t>
                </a:r>
                <a14:m>
                  <m:oMath xmlns:m="http://schemas.openxmlformats.org/officeDocument/2006/math">
                    <m:eqArr>
                      <m:eqArr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eqArr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+1=1</m:t>
                        </m:r>
                      </m:e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eqAr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eqArr>
                      <m:eqArr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eqArr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+1=−1</m:t>
                        </m:r>
                      </m:e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=−2</m:t>
                        </m:r>
                      </m:e>
                    </m:eqArr>
                  </m:oMath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676" y="3557812"/>
                <a:ext cx="6096000" cy="21148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Łącznik prosty 4"/>
          <p:cNvCxnSpPr/>
          <p:nvPr/>
        </p:nvCxnSpPr>
        <p:spPr>
          <a:xfrm>
            <a:off x="5066270" y="3557812"/>
            <a:ext cx="584887" cy="355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4909751" y="3987114"/>
            <a:ext cx="642552" cy="337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5186497" y="330530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497" y="3305302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Prostokąt 8"/>
              <p:cNvSpPr/>
              <p:nvPr/>
            </p:nvSpPr>
            <p:spPr>
              <a:xfrm>
                <a:off x="5175810" y="4163878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9" name="Prostoką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810" y="4163878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7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573427" y="946667"/>
                <a:ext cx="6598508" cy="2084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pl-PL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a</m:t>
                            </m:r>
                            <m: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x</m:t>
                            </m:r>
                            <m: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∙</m:t>
                            </m:r>
                            <m:r>
                              <m:rPr>
                                <m:sty m:val="p"/>
                              </m:rP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b</m:t>
                            </m:r>
                            <m: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x</m:t>
                            </m:r>
                            <m: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∙</m:t>
                            </m:r>
                            <m:r>
                              <m:rPr>
                                <m:sty m:val="p"/>
                              </m:rPr>
                              <a:rPr lang="pl-PL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n</m:t>
                            </m:r>
                          </m:e>
                        </m:eqArr>
                      </m:e>
                    </m:d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pl-PL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pl-PL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NWD</m:t>
                    </m:r>
                    <m:r>
                      <a:rPr lang="pl-PL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pl-PL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pl-PL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, </m:t>
                        </m:r>
                        <m:r>
                          <m:rPr>
                            <m:sty m:val="p"/>
                          </m:rPr>
                          <a:rPr lang="pl-PL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d>
                  </m:oMath>
                </a14:m>
                <a:endParaRPr lang="pl-PL" sz="14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𝑤𝑧𝑔𝑙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ę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𝑑𝑛𝑖𝑒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𝑝𝑖𝑒𝑟𝑤𝑠𝑧𝑒</m:t>
                    </m:r>
                    <m:r>
                      <a:rPr lang="pl-PL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pl-PL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𝑛𝑎𝑡𝑢𝑟𝑎𝑙𝑛𝑒</m:t>
                    </m:r>
                  </m:oMath>
                </a14:m>
                <a:endParaRPr lang="pl-PL" dirty="0" smtClean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NWW</m:t>
                    </m:r>
                    <m:r>
                      <a:rPr lang="pl-PL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pl-PL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a:rPr lang="pl-PL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, </m:t>
                        </m:r>
                        <m:r>
                          <m:rPr>
                            <m:sty m:val="p"/>
                          </m:rPr>
                          <a:rPr lang="pl-PL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</m:d>
                    <m:r>
                      <a:rPr lang="pl-PL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pl-PL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pl-PL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∙</m:t>
                    </m:r>
                    <m:r>
                      <m:rPr>
                        <m:sty m:val="p"/>
                      </m:rPr>
                      <a:rPr lang="pl-PL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m</m:t>
                    </m:r>
                    <m:r>
                      <a:rPr lang="pl-PL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∙</m:t>
                    </m:r>
                    <m:r>
                      <m:rPr>
                        <m:sty m:val="p"/>
                      </m:rPr>
                      <a:rPr lang="pl-PL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n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427" y="946667"/>
                <a:ext cx="6598508" cy="208486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18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995" y="2305822"/>
            <a:ext cx="7553325" cy="3333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Prostokąt 15"/>
              <p:cNvSpPr/>
              <p:nvPr/>
            </p:nvSpPr>
            <p:spPr>
              <a:xfrm>
                <a:off x="6231538" y="799083"/>
                <a:ext cx="6096000" cy="12891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Prostoką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538" y="799083"/>
                <a:ext cx="6096000" cy="12891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4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69773" y="919692"/>
            <a:ext cx="8567351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Znajdź najmniejszą liczbę zakończoną cyfrą 6 o tej własności, że przeniesienie tej cyfry 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pl-P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początek da nam liczbę cztery razy większą od wyjściowej.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848" y="2407379"/>
            <a:ext cx="655320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22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301577" y="903217"/>
                <a:ext cx="9844217" cy="8161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Dziewięć batonów kosztuje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11 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ł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 groszami, a trzynaście takich batonów kosztuje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ł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z groszami.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:pPr lvl="0">
                  <a:spcAft>
                    <a:spcPts val="10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Ile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dokładnie kosztuje jeden baton ?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577" y="903217"/>
                <a:ext cx="9844217" cy="816121"/>
              </a:xfrm>
              <a:prstGeom prst="rect">
                <a:avLst/>
              </a:prstGeom>
              <a:blipFill rotWithShape="0">
                <a:blip r:embed="rId2"/>
                <a:stretch>
                  <a:fillRect l="-558" t="-746" b="-1119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762897" y="2550870"/>
                <a:ext cx="8229600" cy="11866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11 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ł &lt;9∙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&lt;12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ł                               15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ł &lt;13∙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&lt;16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pl-PL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ł</m:t>
                    </m:r>
                  </m:oMath>
                </a14:m>
                <a:endParaRPr lang="pl-PL" sz="14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1,222… &lt;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&lt;1,333…                        1,153… &lt;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&lt;1,230…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=1,23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ł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897" y="2550870"/>
                <a:ext cx="8229600" cy="11866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0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20346" y="851034"/>
            <a:ext cx="10165492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Jeden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braci ma więcej niż 30, ale mniej niż 40 lat. Drugi ma więcej niż 40, ale mniej niż 50 lat. Ile lat ma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każdy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braci, jeśli wiadomo, że iloczyn ich lat jest równy trzeciej potędze liczby naturalnej ?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013254" y="2009993"/>
                <a:ext cx="6096000" cy="11574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31 ∙41=1271                         39 ∙49=1911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sz="1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1331= 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      1728= 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254" y="2009993"/>
                <a:ext cx="6096000" cy="115749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120346" y="3543692"/>
                <a:ext cx="6680886" cy="11837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50000"/>
                  </a:lnSpc>
                  <a:spcAft>
                    <a:spcPts val="800"/>
                  </a:spcAft>
                </a:pPr>
                <a:r>
                  <a:rPr lang="pl-PL" dirty="0" smtClean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pl-PL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1331=</m:t>
                    </m:r>
                    <m:r>
                      <a:rPr lang="pl-PL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11 ∙11 ∙11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b="0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pl-PL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1728=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12 ∙12 ∙12=2∙2∙3∙2∙2∙3∙2∙2∙3=</m:t>
                    </m:r>
                    <m:r>
                      <a:rPr lang="pl-PL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36 ∙48</m:t>
                    </m:r>
                  </m:oMath>
                </a14:m>
                <a:endParaRPr lang="pl-PL" sz="14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46" y="3543692"/>
                <a:ext cx="6680886" cy="11837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96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955589" y="765899"/>
                <a:ext cx="9976022" cy="1304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4. Mamy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dwa stopy cynku, miedzi i ołowiu. W pierwszym ołów stanowi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40%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 w drugim miedź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26%.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Zawartość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cynku w obu stopach jest jednakowa. Po stopieniu razem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150 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pierwszego i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250 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pl-PL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drugiego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otrzymano stop, w którym jest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30 %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cynku. Ile kg ołowiu zawiera nowy stop ?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589" y="765899"/>
                <a:ext cx="9976022" cy="1304460"/>
              </a:xfrm>
              <a:prstGeom prst="rect">
                <a:avLst/>
              </a:prstGeom>
              <a:blipFill rotWithShape="0">
                <a:blip r:embed="rId2"/>
                <a:stretch>
                  <a:fillRect l="-550" t="-935" b="-514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260" y="2194867"/>
            <a:ext cx="5340551" cy="18993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ostokąt 3"/>
              <p:cNvSpPr/>
              <p:nvPr/>
            </p:nvSpPr>
            <p:spPr>
              <a:xfrm>
                <a:off x="1491049" y="4352936"/>
                <a:ext cx="6096000" cy="12019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  <m:r>
                            <a:rPr lang="pl-PL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∙150+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  <m:r>
                            <a:rPr lang="pl-PL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∙250=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  <m:r>
                            <a:rPr lang="pl-PL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∙400                        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pl-PL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40% ∙150+44% ∙250=170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049" y="4352936"/>
                <a:ext cx="6096000" cy="1201996"/>
              </a:xfrm>
              <a:prstGeom prst="rect">
                <a:avLst/>
              </a:prstGeom>
              <a:blipFill rotWithShape="0">
                <a:blip r:embed="rId4"/>
                <a:stretch>
                  <a:fillRect b="-253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120345" y="875747"/>
                <a:ext cx="9712412" cy="13044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5. Wewnątrz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trójkąta równobocznego obrano dowolny punkt M. Odległości tego punktu od boków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trójkąta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to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Uzasadnij, że suma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nie zależy od położenia punktu M i jest równa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wysokości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tego trójkąta.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45" y="875747"/>
                <a:ext cx="9712412" cy="1304460"/>
              </a:xfrm>
              <a:prstGeom prst="rect">
                <a:avLst/>
              </a:prstGeom>
              <a:blipFill rotWithShape="0">
                <a:blip r:embed="rId2"/>
                <a:stretch>
                  <a:fillRect l="-565" t="-935" b="-514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178" y="2099876"/>
            <a:ext cx="4349579" cy="38009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196859" y="3106254"/>
                <a:ext cx="528631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       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   :</m:t>
                              </m:r>
                            </m:e>
                          </m:d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 ( 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859" y="3106254"/>
                <a:ext cx="5286319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2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782594" y="783597"/>
                <a:ext cx="10107828" cy="1231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6.  Przekątna 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prostopadłościanu równa jest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35,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krawędzie są w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stosunku </a:t>
                </a:r>
                <a14:m>
                  <m:oMath xmlns:m="http://schemas.openxmlformats.org/officeDocument/2006/math">
                    <m:r>
                      <a:rPr lang="pl-PL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 :3 :6</m:t>
                    </m:r>
                  </m:oMath>
                </a14:m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Oblicz objętość tego prostopadłościanu. 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94" y="783597"/>
                <a:ext cx="10107828" cy="1231363"/>
              </a:xfrm>
              <a:prstGeom prst="rect">
                <a:avLst/>
              </a:prstGeom>
              <a:blipFill rotWithShape="0">
                <a:blip r:embed="rId2"/>
                <a:stretch>
                  <a:fillRect l="-483" t="-99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6869" y="3022256"/>
            <a:ext cx="2113048" cy="2983127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4098" y="1398879"/>
            <a:ext cx="2630830" cy="12321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/>
              <p:cNvSpPr/>
              <p:nvPr/>
            </p:nvSpPr>
            <p:spPr>
              <a:xfrm>
                <a:off x="1120346" y="2014959"/>
                <a:ext cx="6096000" cy="157171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    13 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13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+36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35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     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49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=1225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pl-PL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             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5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Prostoką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46" y="2014959"/>
                <a:ext cx="6096000" cy="15717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Prostokąt 7"/>
              <p:cNvSpPr/>
              <p:nvPr/>
            </p:nvSpPr>
            <p:spPr>
              <a:xfrm>
                <a:off x="1203343" y="4224637"/>
                <a:ext cx="452957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∙3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∙6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=36</m:t>
                      </m:r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l-PL" i="0">
                          <a:latin typeface="Cambria Math" panose="02040503050406030204" pitchFamily="18" charset="0"/>
                        </a:rPr>
                        <m:t>=36∙125=4500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8" name="Prostoką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343" y="4224637"/>
                <a:ext cx="4529573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356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664042" y="1075357"/>
                <a:ext cx="7801233" cy="45341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Czy  </a:t>
                </a:r>
                <a14:m>
                  <m:oMath xmlns:m="http://schemas.openxmlformats.org/officeDocument/2006/math">
                    <m:r>
                      <a:rPr lang="pl-PL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pl-PL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l-PL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𝟓</m:t>
                    </m:r>
                  </m:oMath>
                </a14:m>
                <a:r>
                  <a:rPr lang="pl-PL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?</a:t>
                </a:r>
                <a:endParaRPr lang="pl-PL" sz="14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sz="1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sz="1400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−20=−20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16−36=25−45         </m:t>
                    </m:r>
                    <m:d>
                      <m:dPr>
                        <m:begChr m:val="|"/>
                        <m:endChr m:val="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+ 20</m:t>
                        </m:r>
                        <m:f>
                          <m:f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16−36+20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=25−45+20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                                         </m:t>
                        </m:r>
                        <m:r>
                          <a:rPr lang="pl-PL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pl-PL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pl-PL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pl-PL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pl-PL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4−4</m:t>
                            </m:r>
                            <m:f>
                              <m:fPr>
                                <m:ctrlP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5−4</m:t>
                            </m:r>
                            <m:f>
                              <m:fPr>
                                <m:ctrlP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pl-PL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</m:t>
                    </m:r>
                    <m:d>
                      <m:dPr>
                        <m:begChr m:val="|"/>
                        <m:endChr m:val="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   </m:t>
                        </m:r>
                        <m:rad>
                          <m:radPr>
                            <m:degHide m:val="on"/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/>
                        </m:rad>
                      </m:e>
                    </m:d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4−4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=5−4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4=5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042" y="1075357"/>
                <a:ext cx="7801233" cy="4534190"/>
              </a:xfrm>
              <a:prstGeom prst="rect">
                <a:avLst/>
              </a:prstGeom>
              <a:blipFill rotWithShape="0">
                <a:blip r:embed="rId2"/>
                <a:stretch>
                  <a:fillRect l="-703" t="-53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34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359</Words>
  <Application>Microsoft Office PowerPoint</Application>
  <PresentationFormat>Panoramiczny</PresentationFormat>
  <Paragraphs>73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Włodek</dc:creator>
  <cp:lastModifiedBy>Włodek</cp:lastModifiedBy>
  <cp:revision>25</cp:revision>
  <dcterms:created xsi:type="dcterms:W3CDTF">2020-04-26T15:15:11Z</dcterms:created>
  <dcterms:modified xsi:type="dcterms:W3CDTF">2020-05-05T13:21:03Z</dcterms:modified>
</cp:coreProperties>
</file>