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001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899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88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316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34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86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54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899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01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659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56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2F156-1619-4703-9D59-F5D53E89E8F0}" type="datetimeFigureOut">
              <a:rPr lang="pl-PL" smtClean="0"/>
              <a:t>2020-04-28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FD07C-5E26-49D7-8839-B1CA6D895C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003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58097" y="1589903"/>
            <a:ext cx="9144000" cy="1541120"/>
          </a:xfrm>
        </p:spPr>
        <p:txBody>
          <a:bodyPr/>
          <a:lstStyle/>
          <a:p>
            <a:r>
              <a:rPr lang="pl-PL" b="1" dirty="0"/>
              <a:t>Koło wirusowe   Zestaw III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378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815546" y="1037980"/>
                <a:ext cx="6096000" cy="12891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46" y="1037980"/>
                <a:ext cx="6096000" cy="12891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787610" y="2837549"/>
                <a:ext cx="6096000" cy="22373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8−2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7610" y="2837549"/>
                <a:ext cx="6096000" cy="223734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owolny kształt 1"/>
          <p:cNvSpPr/>
          <p:nvPr/>
        </p:nvSpPr>
        <p:spPr>
          <a:xfrm>
            <a:off x="1944130" y="2817341"/>
            <a:ext cx="280394" cy="90616"/>
          </a:xfrm>
          <a:custGeom>
            <a:avLst/>
            <a:gdLst>
              <a:gd name="connsiteX0" fmla="*/ 0 w 280394"/>
              <a:gd name="connsiteY0" fmla="*/ 49427 h 90616"/>
              <a:gd name="connsiteX1" fmla="*/ 74140 w 280394"/>
              <a:gd name="connsiteY1" fmla="*/ 24713 h 90616"/>
              <a:gd name="connsiteX2" fmla="*/ 156519 w 280394"/>
              <a:gd name="connsiteY2" fmla="*/ 0 h 90616"/>
              <a:gd name="connsiteX3" fmla="*/ 205946 w 280394"/>
              <a:gd name="connsiteY3" fmla="*/ 8237 h 90616"/>
              <a:gd name="connsiteX4" fmla="*/ 230659 w 280394"/>
              <a:gd name="connsiteY4" fmla="*/ 24713 h 90616"/>
              <a:gd name="connsiteX5" fmla="*/ 255373 w 280394"/>
              <a:gd name="connsiteY5" fmla="*/ 32951 h 90616"/>
              <a:gd name="connsiteX6" fmla="*/ 280086 w 280394"/>
              <a:gd name="connsiteY6" fmla="*/ 90616 h 9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394" h="90616">
                <a:moveTo>
                  <a:pt x="0" y="49427"/>
                </a:moveTo>
                <a:cubicBezTo>
                  <a:pt x="82587" y="16391"/>
                  <a:pt x="3195" y="45997"/>
                  <a:pt x="74140" y="24713"/>
                </a:cubicBezTo>
                <a:cubicBezTo>
                  <a:pt x="174389" y="-5362"/>
                  <a:pt x="80589" y="18980"/>
                  <a:pt x="156519" y="0"/>
                </a:cubicBezTo>
                <a:cubicBezTo>
                  <a:pt x="172995" y="2746"/>
                  <a:pt x="190100" y="2955"/>
                  <a:pt x="205946" y="8237"/>
                </a:cubicBezTo>
                <a:cubicBezTo>
                  <a:pt x="215339" y="11368"/>
                  <a:pt x="221804" y="20285"/>
                  <a:pt x="230659" y="24713"/>
                </a:cubicBezTo>
                <a:cubicBezTo>
                  <a:pt x="238426" y="28596"/>
                  <a:pt x="247135" y="30205"/>
                  <a:pt x="255373" y="32951"/>
                </a:cubicBezTo>
                <a:cubicBezTo>
                  <a:pt x="285029" y="72492"/>
                  <a:pt x="280086" y="52172"/>
                  <a:pt x="280086" y="906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>
            <a:off x="2463114" y="2858530"/>
            <a:ext cx="205945" cy="24713"/>
          </a:xfrm>
          <a:custGeom>
            <a:avLst/>
            <a:gdLst>
              <a:gd name="connsiteX0" fmla="*/ 0 w 205945"/>
              <a:gd name="connsiteY0" fmla="*/ 16475 h 24713"/>
              <a:gd name="connsiteX1" fmla="*/ 65902 w 205945"/>
              <a:gd name="connsiteY1" fmla="*/ 8238 h 24713"/>
              <a:gd name="connsiteX2" fmla="*/ 107091 w 205945"/>
              <a:gd name="connsiteY2" fmla="*/ 0 h 24713"/>
              <a:gd name="connsiteX3" fmla="*/ 181232 w 205945"/>
              <a:gd name="connsiteY3" fmla="*/ 8238 h 24713"/>
              <a:gd name="connsiteX4" fmla="*/ 205945 w 205945"/>
              <a:gd name="connsiteY4" fmla="*/ 24713 h 2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5945" h="24713">
                <a:moveTo>
                  <a:pt x="0" y="16475"/>
                </a:moveTo>
                <a:cubicBezTo>
                  <a:pt x="21967" y="13729"/>
                  <a:pt x="44021" y="11604"/>
                  <a:pt x="65902" y="8238"/>
                </a:cubicBezTo>
                <a:cubicBezTo>
                  <a:pt x="79741" y="6109"/>
                  <a:pt x="93089" y="0"/>
                  <a:pt x="107091" y="0"/>
                </a:cubicBezTo>
                <a:cubicBezTo>
                  <a:pt x="131957" y="0"/>
                  <a:pt x="156518" y="5492"/>
                  <a:pt x="181232" y="8238"/>
                </a:cubicBezTo>
                <a:lnTo>
                  <a:pt x="205945" y="247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96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ostokąt 1"/>
              <p:cNvSpPr/>
              <p:nvPr/>
            </p:nvSpPr>
            <p:spPr>
              <a:xfrm>
                <a:off x="807309" y="3200039"/>
                <a:ext cx="6096000" cy="231967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−12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+9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=12+4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+1=13+4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8−2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ra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e>
                              </m:rad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309" y="3200039"/>
                <a:ext cx="6096000" cy="231967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75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7924" y="796125"/>
            <a:ext cx="10050161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Pewna osoba dokonała zakupów za 120 zł płacąc 36 monetami dwu- i pięciozłotowymi. </a:t>
            </a:r>
            <a:endParaRPr lang="pl-P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Ile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było monet pięciozłotowych ?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2174789" y="2268024"/>
                <a:ext cx="6096000" cy="250318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           −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𝑙𝑖𝑐𝑧𝑏𝑎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𝑑𝑤𝑢𝑧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ł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𝑜𝑡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ó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𝑤𝑒𝑘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36−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    −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𝑙𝑖𝑐𝑧𝑏𝑎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𝑝𝑖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ę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𝑐𝑖𝑜𝑧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ł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𝑜𝑡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ó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𝑤𝑒𝑘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36−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=120              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                                      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=20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789" y="2268024"/>
                <a:ext cx="6096000" cy="250318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5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54442" y="916937"/>
            <a:ext cx="9465275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Średni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wiek dziadka, babci i siedmiu wnuczek jest równy 28 lat,  a średni wiek siedmiu wnuczek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jest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równy 15 lat. Ile lat ma dziadek, jeśli wiadomo, że jest on starszy od babci o trzy lata ? 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186249" y="2940907"/>
                <a:ext cx="6079524" cy="3087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sub>
                          </m:sSub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=28              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sub>
                          </m:sSub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=15</m:t>
                      </m:r>
                    </m:oMath>
                  </m:oMathPara>
                </a14:m>
                <a:endParaRPr lang="pl-PL" sz="12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+105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=28</m:t>
                      </m:r>
                    </m:oMath>
                  </m:oMathPara>
                </a14:m>
                <a:endParaRPr lang="pl-PL" sz="12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𝐷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=147                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+3+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=147</m:t>
                      </m:r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=72</m:t>
                              </m:r>
                            </m:e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𝐷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=75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l-PL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249" y="2940907"/>
                <a:ext cx="6079524" cy="30879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6755026" y="1910338"/>
                <a:ext cx="4761471" cy="14421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Średnia waga pana A i pana B jest równa </a:t>
                </a:r>
                <a14:m>
                  <m:oMath xmlns:m="http://schemas.openxmlformats.org/officeDocument/2006/math">
                    <m:r>
                      <a:rPr lang="pl-PL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45 </m:t>
                    </m:r>
                    <m:r>
                      <a:rPr lang="pl-PL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𝑘𝑔</m:t>
                    </m:r>
                    <m:r>
                      <a:rPr lang="pl-PL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pl-PL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                                  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28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pl-PL" sz="28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pl-PL" sz="28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l-PL" sz="28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num>
                      <m:den>
                        <m:r>
                          <a:rPr lang="pl-PL" sz="28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pl-PL" sz="28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=45 </m:t>
                    </m:r>
                    <m:r>
                      <a:rPr lang="pl-PL" sz="28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5026" y="1910338"/>
                <a:ext cx="4761471" cy="1442190"/>
              </a:xfrm>
              <a:prstGeom prst="rect">
                <a:avLst/>
              </a:prstGeom>
              <a:blipFill rotWithShape="0">
                <a:blip r:embed="rId3"/>
                <a:stretch>
                  <a:fillRect l="-1024" t="-168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605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41620" y="1008299"/>
            <a:ext cx="9737125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O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procent obniżono cenę kalkulatora, jeżeli po obniżce 5 takich kalkulatorów kosztuje razem tyle,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ile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kalkulatory przed obniżką ?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339546" y="1843266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1977081" y="2445874"/>
                <a:ext cx="7216346" cy="28261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𝑐𝑒𝑛𝑎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𝑝𝑟𝑧𝑒𝑑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𝑜𝑏𝑛𝑖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ż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ą=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𝑐𝑒𝑛𝑎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𝑝𝑜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𝑜𝑏𝑛𝑖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ż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𝑐𝑒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100−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100−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den>
                          </m:f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  </m:t>
                      </m:r>
                      <m:d>
                        <m:dPr>
                          <m:begChr m:val="|"/>
                          <m:endChr m:val=""/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∙100</m:t>
                          </m:r>
                        </m:e>
                      </m:d>
                      <m:r>
                        <a:rPr lang="pl-PL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d>
                        <m:dPr>
                          <m:begChr m:val="|"/>
                          <m:endChr m:val=""/>
                          <m:ctrlP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:</m:t>
                          </m:r>
                          <m:r>
                            <a:rPr lang="pl-PL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=40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81" y="2445874"/>
                <a:ext cx="7216346" cy="282615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9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202724" y="920684"/>
                <a:ext cx="8419070" cy="414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pl-PL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  Uzasadnij</a:t>
                </a: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że suma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+9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jest podzielna przez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90.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724" y="920684"/>
                <a:ext cx="8419070" cy="414409"/>
              </a:xfrm>
              <a:prstGeom prst="rect">
                <a:avLst/>
              </a:prstGeom>
              <a:blipFill rotWithShape="0">
                <a:blip r:embed="rId2"/>
                <a:stretch>
                  <a:fillRect l="-579" t="-1471" b="-1764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606378" y="2006494"/>
                <a:ext cx="7422292" cy="19779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+9=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20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pl-PL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=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9+1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9+1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9+1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9+1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200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pl-PL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=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10∙</m:t>
                    </m:r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p>
                        </m:sSup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=10∙9∙</m:t>
                    </m:r>
                    <m:d>
                      <m:dPr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sup>
                        </m:s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pl-PL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378" y="2006494"/>
                <a:ext cx="7422292" cy="19779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1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79156" y="947559"/>
                <a:ext cx="7043351" cy="1596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rabicPeriod" startAt="5"/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Środkowe BD  i  CE  trójkąta są  prostopadłe.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𝐵𝐷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 ,  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𝐶𝐸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Ile wynosi pole trójkąta ABC ?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</a:t>
                </a:r>
                <a:r>
                  <a:rPr lang="pl-PL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Przypomnij sobie, w jakim </a:t>
                </a:r>
                <a:r>
                  <a:rPr lang="pl-PL" i="1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stosunku   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przecinają się środkowe trójkąta.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56" y="947559"/>
                <a:ext cx="7043351" cy="1596334"/>
              </a:xfrm>
              <a:prstGeom prst="rect">
                <a:avLst/>
              </a:prstGeom>
              <a:blipFill rotWithShape="0">
                <a:blip r:embed="rId2"/>
                <a:stretch>
                  <a:fillRect l="-693" t="-382" b="-4198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731" y="1493455"/>
            <a:ext cx="6264103" cy="29142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2995703" y="4614316"/>
                <a:ext cx="282308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𝐴𝐵𝐶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=2∙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∙12∙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pl-PL" i="0"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703" y="4614316"/>
                <a:ext cx="2823081" cy="612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1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1062680" y="764258"/>
                <a:ext cx="8608541" cy="1106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rabicPeriod" startAt="5"/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Boki czworokąta wypukłego o polu </a:t>
                </a:r>
                <a14:m>
                  <m:oMath xmlns:m="http://schemas.openxmlformats.org/officeDocument/2006/math"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przedłużono w sposób pokazany na rysunku: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𝐵𝐹</m:t>
                        </m:r>
                      </m:e>
                    </m:d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𝐶𝐺</m:t>
                        </m:r>
                      </m:e>
                    </m:d>
                    <m:r>
                      <a:rPr lang="pl-PL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itd. 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Oblicz pole czworokąta EFGH.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680" y="764258"/>
                <a:ext cx="8608541" cy="1106200"/>
              </a:xfrm>
              <a:prstGeom prst="rect">
                <a:avLst/>
              </a:prstGeom>
              <a:blipFill rotWithShape="0">
                <a:blip r:embed="rId2"/>
                <a:stretch>
                  <a:fillRect l="-567" t="-549" b="-659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276" y="2222672"/>
            <a:ext cx="5071292" cy="35995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5156886" y="1984839"/>
                <a:ext cx="6096000" cy="140551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20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pl-PL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20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𝑋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=5∙</m:t>
                      </m:r>
                      <m:d>
                        <m:d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</m: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=5∙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886" y="1984839"/>
                <a:ext cx="6096000" cy="140551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77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36820" y="908698"/>
            <a:ext cx="10157255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 Uzasadnij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że w trójkącie równoramiennym suma odległości dowolnego punktu jego podstawy od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ramion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tego trójkąta jest równa wysokości tego trójkąta opuszczonej na jedno z ramion.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268" y="2047232"/>
            <a:ext cx="2901522" cy="38355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6008125" y="2838065"/>
                <a:ext cx="4898136" cy="620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pl-PL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l-PL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pl-PL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pl-PL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l-PL" i="1">
                          <a:latin typeface="Cambria Math" panose="02040503050406030204" pitchFamily="18" charset="0"/>
                        </a:rPr>
                        <m:t>       </m:t>
                      </m:r>
                      <m:d>
                        <m:dPr>
                          <m:begChr m:val="|"/>
                          <m:endChr m:val=""/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  :  ( </m:t>
                          </m:r>
                          <m:f>
                            <m:f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</m:d>
                      <m:r>
                        <m:rPr>
                          <m:nor/>
                        </m:rPr>
                        <a:rPr lang="pl-PL"/>
                        <m:t>     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125" y="2838065"/>
                <a:ext cx="4898136" cy="62023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7300829" y="4208160"/>
                <a:ext cx="209854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pl-PL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l-PL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pl-PL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829" y="4208160"/>
                <a:ext cx="209854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69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Prostokąt 1"/>
              <p:cNvSpPr/>
              <p:nvPr/>
            </p:nvSpPr>
            <p:spPr>
              <a:xfrm>
                <a:off x="790832" y="698458"/>
                <a:ext cx="6096000" cy="168815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l-P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Prostokąt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32" y="698458"/>
                <a:ext cx="6096000" cy="16881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Prostokąt 2"/>
              <p:cNvSpPr/>
              <p:nvPr/>
            </p:nvSpPr>
            <p:spPr>
              <a:xfrm>
                <a:off x="1515763" y="2697148"/>
                <a:ext cx="6096000" cy="96943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=16     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?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    </m:t>
                      </m:r>
                      <m:rad>
                        <m:radPr>
                          <m:degHide m:val="on"/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             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𝑎𝑙𝑒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=−4    </m:t>
                      </m:r>
                      <m:rad>
                        <m:radPr>
                          <m:degHide m:val="on"/>
                          <m:ctrlPr>
                            <a:rPr lang="pl-PL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l-PL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pl-PL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1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Prostoką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763" y="2697148"/>
                <a:ext cx="6096000" cy="9694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Prostokąt 3"/>
              <p:cNvSpPr/>
              <p:nvPr/>
            </p:nvSpPr>
            <p:spPr>
              <a:xfrm>
                <a:off x="1878226" y="3930581"/>
                <a:ext cx="8180173" cy="451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?</m:t>
                    </m:r>
                  </m:oMath>
                </a14:m>
                <a:r>
                  <a:rPr lang="pl-PL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pl-PL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pl-PL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l-PL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l-PL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3−</m:t>
                                </m:r>
                                <m:r>
                                  <a:rPr lang="pl-PL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  <m:sup>
                            <m:r>
                              <a:rPr lang="pl-PL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3−</m:t>
                        </m:r>
                        <m: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</m:d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d>
                      <m:dPr>
                        <m:ctrlP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3−</m:t>
                        </m:r>
                        <m:r>
                          <a:rPr lang="pl-PL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</m:d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pl-PL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</m:oMath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Prostoką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26" y="3930581"/>
                <a:ext cx="8180173" cy="4512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ostokąt 4"/>
              <p:cNvSpPr/>
              <p:nvPr/>
            </p:nvSpPr>
            <p:spPr>
              <a:xfrm>
                <a:off x="2133599" y="4542623"/>
                <a:ext cx="6096000" cy="152971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=9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</m:t>
                      </m:r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=5−2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+1=6−2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7+4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=3+4</m:t>
                      </m:r>
                      <m:rad>
                        <m:radPr>
                          <m:degHide m:val="on"/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rad>
                      <m:r>
                        <a:rPr lang="pl-P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+4=</m:t>
                      </m:r>
                      <m:sSup>
                        <m:sSupPr>
                          <m:ctrlP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l-PL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pl-P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pl-P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l-PL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Prostoką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599" y="4542623"/>
                <a:ext cx="6096000" cy="15297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Prostokąt 5"/>
              <p:cNvSpPr/>
              <p:nvPr/>
            </p:nvSpPr>
            <p:spPr>
              <a:xfrm>
                <a:off x="8091987" y="1404349"/>
                <a:ext cx="2357568" cy="43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l-P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l-PL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pl-PL" b="0" i="0" smtClean="0">
                          <a:latin typeface="Cambria Math" panose="02040503050406030204" pitchFamily="18" charset="0"/>
                        </a:rPr>
                        <m:t>dla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pl-P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l-PL" i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6" name="Prostoką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1987" y="1404349"/>
                <a:ext cx="2357568" cy="43774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Prostokąt 10"/>
              <p:cNvSpPr/>
              <p:nvPr/>
            </p:nvSpPr>
            <p:spPr>
              <a:xfrm>
                <a:off x="8229599" y="3141958"/>
                <a:ext cx="1640641" cy="437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ad>
                        <m:radPr>
                          <m:degHide m:val="on"/>
                          <m:ctrlPr>
                            <a:rPr lang="pl-P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pl-PL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pl-PL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pl-PL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pl-P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pl-PL" dirty="0"/>
              </a:p>
            </p:txBody>
          </p:sp>
        </mc:Choice>
        <mc:Fallback xmlns="">
          <p:sp>
            <p:nvSpPr>
              <p:cNvPr id="11" name="Prostoką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599" y="3141958"/>
                <a:ext cx="1640641" cy="43774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33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200</Words>
  <Application>Microsoft Office PowerPoint</Application>
  <PresentationFormat>Panoramiczny</PresentationFormat>
  <Paragraphs>70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Motyw pakietu Office</vt:lpstr>
      <vt:lpstr>Koło wirusowe   Zestaw III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Koło wirusowe   Zestaw III</dc:title>
  <dc:creator>Włodek</dc:creator>
  <cp:lastModifiedBy>Włodek</cp:lastModifiedBy>
  <cp:revision>24</cp:revision>
  <dcterms:created xsi:type="dcterms:W3CDTF">2020-04-13T16:01:13Z</dcterms:created>
  <dcterms:modified xsi:type="dcterms:W3CDTF">2020-04-28T15:56:07Z</dcterms:modified>
</cp:coreProperties>
</file>