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PT Sans Narrow" panose="020B0604020202020204" charset="-18"/>
      <p:regular r:id="rId21"/>
      <p:bold r:id="rId22"/>
    </p:embeddedFont>
    <p:embeddedFont>
      <p:font typeface="Open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4" d="100"/>
          <a:sy n="74" d="100"/>
        </p:scale>
        <p:origin x="-714" y="-6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738280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47852f3bb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47852f3bb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47852f3bb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47852f3bb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47852f3bb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47852f3bb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47852f3bb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47852f3bb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47852f3bb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47852f3bb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47852f3bb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47852f3bb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47852f3bb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47852f3bb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47852f3bb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47852f3bb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47852f3b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47852f3b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47852f3b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47852f3b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47852f3b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47852f3b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47852f3b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47852f3b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47852f3b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47852f3b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47852f3bb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47852f3bb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47852f3bb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47852f3bb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ordwall.net/pl/resource/1051130/matematyka/sprawd%c5%ba-co-ju%c5%bc-umiesz-o-polsc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a:t>Jak jest w innych krajach?</a:t>
            </a:r>
            <a:endParaRPr/>
          </a:p>
        </p:txBody>
      </p:sp>
      <p:sp>
        <p:nvSpPr>
          <p:cNvPr id="67" name="Google Shape;67;p13"/>
          <p:cNvSpPr txBox="1">
            <a:spLocks noGrp="1"/>
          </p:cNvSpPr>
          <p:nvPr>
            <p:ph type="subTitle" idx="1"/>
          </p:nvPr>
        </p:nvSpPr>
        <p:spPr>
          <a:xfrm>
            <a:off x="1902950" y="2850050"/>
            <a:ext cx="5301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2300"/>
              <a:t>Czy wszyscy mają tak samo jak my?</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Finlandia</a:t>
            </a:r>
            <a:endParaRPr/>
          </a:p>
        </p:txBody>
      </p:sp>
      <p:sp>
        <p:nvSpPr>
          <p:cNvPr id="119" name="Google Shape;119;p21"/>
          <p:cNvSpPr txBox="1">
            <a:spLocks noGrp="1"/>
          </p:cNvSpPr>
          <p:nvPr>
            <p:ph type="body" idx="1"/>
          </p:nvPr>
        </p:nvSpPr>
        <p:spPr>
          <a:xfrm>
            <a:off x="311700" y="1266325"/>
            <a:ext cx="6899700" cy="3302700"/>
          </a:xfrm>
          <a:prstGeom prst="rect">
            <a:avLst/>
          </a:prstGeom>
        </p:spPr>
        <p:txBody>
          <a:bodyPr spcFirstLastPara="1" wrap="square" lIns="91425" tIns="91425" rIns="91425" bIns="91425" anchor="t" anchorCtr="0">
            <a:noAutofit/>
          </a:bodyPr>
          <a:lstStyle/>
          <a:p>
            <a:pPr marL="457200" lvl="0" indent="-298450" algn="l" rtl="0">
              <a:spcBef>
                <a:spcPts val="1200"/>
              </a:spcBef>
              <a:spcAft>
                <a:spcPts val="0"/>
              </a:spcAft>
              <a:buClr>
                <a:srgbClr val="000000"/>
              </a:buClr>
              <a:buSzPts val="1100"/>
              <a:buFont typeface="Arial"/>
              <a:buChar char="●"/>
            </a:pPr>
            <a:r>
              <a:rPr lang="pl"/>
              <a:t>Czas trwania roku szkolnego: 10 miesięcy, 5 dni                   w tygodniu</a:t>
            </a:r>
            <a:endParaRPr/>
          </a:p>
          <a:p>
            <a:pPr marL="457200" lvl="0" indent="-298450" algn="l" rtl="0">
              <a:spcBef>
                <a:spcPts val="0"/>
              </a:spcBef>
              <a:spcAft>
                <a:spcPts val="0"/>
              </a:spcAft>
              <a:buClr>
                <a:srgbClr val="000000"/>
              </a:buClr>
              <a:buSzPts val="1100"/>
              <a:buFont typeface="Arial"/>
              <a:buChar char="●"/>
            </a:pPr>
            <a:r>
              <a:rPr lang="pl"/>
              <a:t>Czas trwania nauki: 9 lat</a:t>
            </a:r>
            <a:endParaRPr/>
          </a:p>
          <a:p>
            <a:pPr marL="457200" lvl="0" indent="-298450" algn="l" rtl="0">
              <a:spcBef>
                <a:spcPts val="0"/>
              </a:spcBef>
              <a:spcAft>
                <a:spcPts val="0"/>
              </a:spcAft>
              <a:buClr>
                <a:srgbClr val="000000"/>
              </a:buClr>
              <a:buSzPts val="1100"/>
              <a:buFont typeface="Arial"/>
              <a:buChar char="●"/>
            </a:pPr>
            <a:r>
              <a:rPr lang="pl"/>
              <a:t>Wiek uczniów: 7-16 lat</a:t>
            </a:r>
            <a:endParaRPr/>
          </a:p>
          <a:p>
            <a:pPr marL="457200" lvl="0" indent="-298450" algn="l" rtl="0">
              <a:spcBef>
                <a:spcPts val="0"/>
              </a:spcBef>
              <a:spcAft>
                <a:spcPts val="0"/>
              </a:spcAft>
              <a:buClr>
                <a:srgbClr val="000000"/>
              </a:buClr>
              <a:buSzPts val="1100"/>
              <a:buFont typeface="Arial"/>
              <a:buChar char="●"/>
            </a:pPr>
            <a:r>
              <a:rPr lang="pl"/>
              <a:t>Praca domowa: rzadko</a:t>
            </a:r>
            <a:endParaRPr/>
          </a:p>
          <a:p>
            <a:pPr marL="457200" lvl="0" indent="-298450" algn="l" rtl="0">
              <a:spcBef>
                <a:spcPts val="0"/>
              </a:spcBef>
              <a:spcAft>
                <a:spcPts val="0"/>
              </a:spcAft>
              <a:buClr>
                <a:srgbClr val="000000"/>
              </a:buClr>
              <a:buSzPts val="1100"/>
              <a:buFont typeface="Arial"/>
              <a:buChar char="●"/>
            </a:pPr>
            <a:r>
              <a:rPr lang="pl"/>
              <a:t>Mundurki szkolne: brak</a:t>
            </a:r>
            <a:endParaRPr/>
          </a:p>
          <a:p>
            <a:pPr marL="0" lvl="0" indent="0" algn="l" rtl="0">
              <a:spcBef>
                <a:spcPts val="1200"/>
              </a:spcBef>
              <a:spcAft>
                <a:spcPts val="1600"/>
              </a:spcAft>
              <a:buNone/>
            </a:pPr>
            <a:r>
              <a:rPr lang="pl"/>
              <a:t>W szkołach w Finlandii, od rozpoczęcia nauki w wieku 7 lat, aż do 16-go roku życia nie ocenia się postępów uczniów w nauce. Nauczyciele nie zadają w tym czasie prac domowych.</a:t>
            </a:r>
            <a:endParaRPr/>
          </a:p>
        </p:txBody>
      </p:sp>
      <p:pic>
        <p:nvPicPr>
          <p:cNvPr id="120" name="Google Shape;120;p21"/>
          <p:cNvPicPr preferRelativeResize="0"/>
          <p:nvPr/>
        </p:nvPicPr>
        <p:blipFill>
          <a:blip r:embed="rId3">
            <a:alphaModFix/>
          </a:blip>
          <a:stretch>
            <a:fillRect/>
          </a:stretch>
        </p:blipFill>
        <p:spPr>
          <a:xfrm>
            <a:off x="5966175" y="0"/>
            <a:ext cx="3177825" cy="2088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Korea Południowa</a:t>
            </a:r>
            <a:endParaRPr/>
          </a:p>
        </p:txBody>
      </p:sp>
      <p:sp>
        <p:nvSpPr>
          <p:cNvPr id="126" name="Google Shape;126;p22"/>
          <p:cNvSpPr txBox="1">
            <a:spLocks noGrp="1"/>
          </p:cNvSpPr>
          <p:nvPr>
            <p:ph type="body" idx="1"/>
          </p:nvPr>
        </p:nvSpPr>
        <p:spPr>
          <a:xfrm>
            <a:off x="311700" y="1266325"/>
            <a:ext cx="8520600" cy="1263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sz="1700">
                <a:solidFill>
                  <a:srgbClr val="000000"/>
                </a:solidFill>
                <a:latin typeface="Arial"/>
                <a:ea typeface="Arial"/>
                <a:cs typeface="Arial"/>
                <a:sym typeface="Arial"/>
              </a:rPr>
              <a:t>Uczniowie koreańskich szkół przechodzą wiele stresujących egzaminów. Ich wynik wpływa na ich wizerunek, który jest dla nich niezwykle istotny - każdy Koreańczyk pragnie zdobyć odpowiednie wykształcenie, zdobyć dobrą, prestiżową pracę i odnieść zawodowy sukces.</a:t>
            </a:r>
            <a:endParaRPr sz="2300"/>
          </a:p>
        </p:txBody>
      </p:sp>
      <p:pic>
        <p:nvPicPr>
          <p:cNvPr id="127" name="Google Shape;127;p22"/>
          <p:cNvPicPr preferRelativeResize="0"/>
          <p:nvPr/>
        </p:nvPicPr>
        <p:blipFill>
          <a:blip r:embed="rId3">
            <a:alphaModFix/>
          </a:blip>
          <a:stretch>
            <a:fillRect/>
          </a:stretch>
        </p:blipFill>
        <p:spPr>
          <a:xfrm>
            <a:off x="404325" y="2529625"/>
            <a:ext cx="4543088" cy="2422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Chiny</a:t>
            </a:r>
            <a:endParaRPr/>
          </a:p>
        </p:txBody>
      </p:sp>
      <p:sp>
        <p:nvSpPr>
          <p:cNvPr id="133" name="Google Shape;133;p23"/>
          <p:cNvSpPr txBox="1">
            <a:spLocks noGrp="1"/>
          </p:cNvSpPr>
          <p:nvPr>
            <p:ph type="body" idx="1"/>
          </p:nvPr>
        </p:nvSpPr>
        <p:spPr>
          <a:xfrm>
            <a:off x="2517300" y="0"/>
            <a:ext cx="6626700" cy="29916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sz="1600" dirty="0"/>
              <a:t>Od pięćdziesięciu do osiemdziesięciu uczniów w klasie- to norma. Dzieci dyscyplinuje się krzykiem i zastraszaniem. Nie motywuje się przez dobre </a:t>
            </a:r>
            <a:r>
              <a:rPr lang="pl" sz="1600" dirty="0" smtClean="0"/>
              <a:t>słowo. </a:t>
            </a:r>
            <a:r>
              <a:rPr lang="pl" sz="1600" dirty="0"/>
              <a:t>Wszystkie dziewczynki do szkoły średniej nie mogą mieć dłuższych włosów niż do ramion, a chłopcy muszą być ostrzyżeni na krótko. Wszystkie dzieci chodzą w mundurkach. Dziecko, nawet to w pierwszych klasach podstawówki, kończy szkołę o 18:00. Lekcje zaczynają się zazwyczaj o 8.10, ale dzieci są w szkołach od 6.00 rano, bo chodzą na dodatkowe, poranne zajęcia. Po obiedzie, od południa do godz. 14.00 mają przerwę na spanie. Wtedy dzieci kładą głowy na ławkach i śpią.</a:t>
            </a:r>
            <a:endParaRPr sz="1600" dirty="0"/>
          </a:p>
        </p:txBody>
      </p:sp>
      <p:pic>
        <p:nvPicPr>
          <p:cNvPr id="134" name="Google Shape;134;p23"/>
          <p:cNvPicPr preferRelativeResize="0"/>
          <p:nvPr/>
        </p:nvPicPr>
        <p:blipFill>
          <a:blip r:embed="rId3">
            <a:alphaModFix/>
          </a:blip>
          <a:stretch>
            <a:fillRect/>
          </a:stretch>
        </p:blipFill>
        <p:spPr>
          <a:xfrm>
            <a:off x="0" y="2886650"/>
            <a:ext cx="4513699" cy="2256850"/>
          </a:xfrm>
          <a:prstGeom prst="rect">
            <a:avLst/>
          </a:prstGeom>
          <a:noFill/>
          <a:ln>
            <a:noFill/>
          </a:ln>
        </p:spPr>
      </p:pic>
      <p:pic>
        <p:nvPicPr>
          <p:cNvPr id="135" name="Google Shape;135;p23"/>
          <p:cNvPicPr preferRelativeResize="0"/>
          <p:nvPr/>
        </p:nvPicPr>
        <p:blipFill>
          <a:blip r:embed="rId4">
            <a:alphaModFix/>
          </a:blip>
          <a:stretch>
            <a:fillRect/>
          </a:stretch>
        </p:blipFill>
        <p:spPr>
          <a:xfrm>
            <a:off x="5038536" y="2886650"/>
            <a:ext cx="4105464" cy="2309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Indie</a:t>
            </a:r>
            <a:endParaRPr/>
          </a:p>
        </p:txBody>
      </p:sp>
      <p:sp>
        <p:nvSpPr>
          <p:cNvPr id="141" name="Google Shape;141;p24"/>
          <p:cNvSpPr txBox="1">
            <a:spLocks noGrp="1"/>
          </p:cNvSpPr>
          <p:nvPr>
            <p:ph type="body" idx="1"/>
          </p:nvPr>
        </p:nvSpPr>
        <p:spPr>
          <a:xfrm>
            <a:off x="4259700" y="0"/>
            <a:ext cx="4884300" cy="4335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pl" sz="1400" dirty="0" smtClean="0">
                <a:solidFill>
                  <a:srgbClr val="000000"/>
                </a:solidFill>
                <a:latin typeface="Arial"/>
                <a:ea typeface="Arial"/>
                <a:cs typeface="Arial"/>
                <a:sym typeface="Arial"/>
              </a:rPr>
              <a:t>Sama </a:t>
            </a:r>
            <a:r>
              <a:rPr lang="pl" sz="1400" dirty="0">
                <a:solidFill>
                  <a:srgbClr val="000000"/>
                </a:solidFill>
                <a:latin typeface="Arial"/>
                <a:ea typeface="Arial"/>
                <a:cs typeface="Arial"/>
                <a:sym typeface="Arial"/>
              </a:rPr>
              <a:t>szkoła traktowana jest niemal jak świątynia - przed drzwiami do sali należy zdjąć buty i zostawić je za progiem, tym samym okazując szkole szacunek. Dzieci uczą się więc boso, siedząc na podłodze i notując na małych tabliczkach. Edukacja w Indiach teoretycznie jest </a:t>
            </a:r>
            <a:r>
              <a:rPr lang="pl" sz="1400" dirty="0" smtClean="0">
                <a:solidFill>
                  <a:srgbClr val="000000"/>
                </a:solidFill>
                <a:latin typeface="Arial"/>
                <a:ea typeface="Arial"/>
                <a:cs typeface="Arial"/>
                <a:sym typeface="Arial"/>
              </a:rPr>
              <a:t>obowiązkowa </a:t>
            </a:r>
            <a:r>
              <a:rPr lang="pl" sz="1400" dirty="0">
                <a:solidFill>
                  <a:srgbClr val="000000"/>
                </a:solidFill>
                <a:latin typeface="Arial"/>
                <a:ea typeface="Arial"/>
                <a:cs typeface="Arial"/>
                <a:sym typeface="Arial"/>
              </a:rPr>
              <a:t>i bezpłatna. Jednak praktyka jest całkowicie inna. Około 400 milionów Hindusów nie potrafi czytać ani pisać. Stanowi to około 30 % całego społeczeństwa. Prym niestety wiodą tu kobiety i to właśnie dziewczynki najrzadziej są posyłane do szkoły. W Indiach każde ręce są przydatne do pracy. W związku z tym dziecko pozostawiane jest w domu w celu wykonywania drobnych prac w polu czy chociażby po to, by pilnowały młodsze rodzeństwo.</a:t>
            </a:r>
            <a:endParaRPr sz="1400" dirty="0">
              <a:solidFill>
                <a:srgbClr val="000000"/>
              </a:solidFill>
              <a:latin typeface="Arial"/>
              <a:ea typeface="Arial"/>
              <a:cs typeface="Arial"/>
              <a:sym typeface="Arial"/>
            </a:endParaRPr>
          </a:p>
          <a:p>
            <a:pPr marL="0" lvl="0" indent="0" algn="just" rtl="0">
              <a:spcBef>
                <a:spcPts val="1600"/>
              </a:spcBef>
              <a:spcAft>
                <a:spcPts val="1600"/>
              </a:spcAft>
              <a:buNone/>
            </a:pPr>
            <a:endParaRPr sz="1400" dirty="0">
              <a:solidFill>
                <a:srgbClr val="000000"/>
              </a:solidFill>
              <a:latin typeface="Arial"/>
              <a:ea typeface="Arial"/>
              <a:cs typeface="Arial"/>
              <a:sym typeface="Arial"/>
            </a:endParaRPr>
          </a:p>
        </p:txBody>
      </p:sp>
      <p:pic>
        <p:nvPicPr>
          <p:cNvPr id="142" name="Google Shape;142;p24"/>
          <p:cNvPicPr preferRelativeResize="0"/>
          <p:nvPr/>
        </p:nvPicPr>
        <p:blipFill>
          <a:blip r:embed="rId3">
            <a:alphaModFix/>
          </a:blip>
          <a:stretch>
            <a:fillRect/>
          </a:stretch>
        </p:blipFill>
        <p:spPr>
          <a:xfrm>
            <a:off x="0" y="1852975"/>
            <a:ext cx="4259699" cy="3194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Arabia Saudyjska</a:t>
            </a:r>
            <a:endParaRPr/>
          </a:p>
        </p:txBody>
      </p:sp>
      <p:sp>
        <p:nvSpPr>
          <p:cNvPr id="148" name="Google Shape;148;p25"/>
          <p:cNvSpPr txBox="1">
            <a:spLocks noGrp="1"/>
          </p:cNvSpPr>
          <p:nvPr>
            <p:ph type="body" idx="1"/>
          </p:nvPr>
        </p:nvSpPr>
        <p:spPr>
          <a:xfrm>
            <a:off x="311700" y="1266325"/>
            <a:ext cx="4968300" cy="2271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sz="1500" dirty="0">
                <a:solidFill>
                  <a:srgbClr val="000000"/>
                </a:solidFill>
                <a:latin typeface="Arial"/>
                <a:ea typeface="Arial"/>
                <a:cs typeface="Arial"/>
                <a:sym typeface="Arial"/>
              </a:rPr>
              <a:t>W Arabii Saudyjskiej edukacja jest </a:t>
            </a:r>
            <a:r>
              <a:rPr lang="pl" sz="1500" dirty="0" smtClean="0">
                <a:solidFill>
                  <a:srgbClr val="000000"/>
                </a:solidFill>
                <a:latin typeface="Arial"/>
                <a:ea typeface="Arial"/>
                <a:cs typeface="Arial"/>
                <a:sym typeface="Arial"/>
              </a:rPr>
              <a:t>bezpłatna. </a:t>
            </a:r>
            <a:r>
              <a:rPr lang="pl" sz="1500" dirty="0">
                <a:solidFill>
                  <a:srgbClr val="000000"/>
                </a:solidFill>
                <a:latin typeface="Arial"/>
                <a:ea typeface="Arial"/>
                <a:cs typeface="Arial"/>
                <a:sym typeface="Arial"/>
              </a:rPr>
              <a:t>Co więcej, każdy uczeń, bez względu na wyniki, otrzymuje stypendium w wysokości około 200 dinarów jordańskich, czyli mniej więcej 1000 złotych. W tym kraju kobiety         i mężczyźni uczą się oddzielnie. </a:t>
            </a:r>
            <a:endParaRPr sz="2100" dirty="0"/>
          </a:p>
        </p:txBody>
      </p:sp>
      <p:pic>
        <p:nvPicPr>
          <p:cNvPr id="149" name="Google Shape;149;p25"/>
          <p:cNvPicPr preferRelativeResize="0"/>
          <p:nvPr/>
        </p:nvPicPr>
        <p:blipFill>
          <a:blip r:embed="rId3">
            <a:alphaModFix/>
          </a:blip>
          <a:stretch>
            <a:fillRect/>
          </a:stretch>
        </p:blipFill>
        <p:spPr>
          <a:xfrm>
            <a:off x="5348050" y="2330325"/>
            <a:ext cx="3721275" cy="2692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Zambia/ Tanzania</a:t>
            </a:r>
            <a:endParaRPr/>
          </a:p>
        </p:txBody>
      </p:sp>
      <p:sp>
        <p:nvSpPr>
          <p:cNvPr id="155" name="Google Shape;155;p26"/>
          <p:cNvSpPr txBox="1">
            <a:spLocks noGrp="1"/>
          </p:cNvSpPr>
          <p:nvPr>
            <p:ph type="body" idx="1"/>
          </p:nvPr>
        </p:nvSpPr>
        <p:spPr>
          <a:xfrm>
            <a:off x="311700" y="1266325"/>
            <a:ext cx="8520600" cy="948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pl" sz="1600">
                <a:solidFill>
                  <a:srgbClr val="000000"/>
                </a:solidFill>
                <a:latin typeface="Arial"/>
                <a:ea typeface="Arial"/>
                <a:cs typeface="Arial"/>
                <a:sym typeface="Arial"/>
              </a:rPr>
              <a:t>W biednych afrykańskich krajach, jak Zambia lub Tanzania, szkoły często nie mają nawet własnego budynku. Zajęcia prowadzone są pod plecionym dachem lub po prostu w cieniu drzewa.</a:t>
            </a:r>
            <a:endParaRPr sz="1600">
              <a:solidFill>
                <a:srgbClr val="000000"/>
              </a:solidFill>
              <a:latin typeface="Arial"/>
              <a:ea typeface="Arial"/>
              <a:cs typeface="Arial"/>
              <a:sym typeface="Arial"/>
            </a:endParaRPr>
          </a:p>
          <a:p>
            <a:pPr marL="0" lvl="0" indent="0" algn="l" rtl="0">
              <a:spcBef>
                <a:spcPts val="0"/>
              </a:spcBef>
              <a:spcAft>
                <a:spcPts val="0"/>
              </a:spcAft>
              <a:buNone/>
            </a:pPr>
            <a:endParaRPr sz="1100" u="sng">
              <a:solidFill>
                <a:schemeClr val="hlink"/>
              </a:solidFill>
              <a:latin typeface="Arial"/>
              <a:ea typeface="Arial"/>
              <a:cs typeface="Arial"/>
              <a:sym typeface="Arial"/>
            </a:endParaRPr>
          </a:p>
          <a:p>
            <a:pPr marL="0" lvl="0" indent="0" algn="l" rtl="0">
              <a:spcBef>
                <a:spcPts val="0"/>
              </a:spcBef>
              <a:spcAft>
                <a:spcPts val="1600"/>
              </a:spcAft>
              <a:buNone/>
            </a:pPr>
            <a:endParaRPr/>
          </a:p>
        </p:txBody>
      </p:sp>
      <p:pic>
        <p:nvPicPr>
          <p:cNvPr id="156" name="Google Shape;156;p26"/>
          <p:cNvPicPr preferRelativeResize="0"/>
          <p:nvPr/>
        </p:nvPicPr>
        <p:blipFill>
          <a:blip r:embed="rId3">
            <a:alphaModFix/>
          </a:blip>
          <a:stretch>
            <a:fillRect/>
          </a:stretch>
        </p:blipFill>
        <p:spPr>
          <a:xfrm>
            <a:off x="0" y="2214925"/>
            <a:ext cx="3904776" cy="2928575"/>
          </a:xfrm>
          <a:prstGeom prst="rect">
            <a:avLst/>
          </a:prstGeom>
          <a:noFill/>
          <a:ln>
            <a:noFill/>
          </a:ln>
        </p:spPr>
      </p:pic>
      <p:pic>
        <p:nvPicPr>
          <p:cNvPr id="157" name="Google Shape;157;p26"/>
          <p:cNvPicPr preferRelativeResize="0"/>
          <p:nvPr/>
        </p:nvPicPr>
        <p:blipFill>
          <a:blip r:embed="rId4">
            <a:alphaModFix/>
          </a:blip>
          <a:stretch>
            <a:fillRect/>
          </a:stretch>
        </p:blipFill>
        <p:spPr>
          <a:xfrm>
            <a:off x="3952225" y="2214925"/>
            <a:ext cx="4473232" cy="2928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Bangladesz</a:t>
            </a:r>
            <a:endParaRPr/>
          </a:p>
        </p:txBody>
      </p:sp>
      <p:sp>
        <p:nvSpPr>
          <p:cNvPr id="163" name="Google Shape;163;p27"/>
          <p:cNvSpPr txBox="1">
            <a:spLocks noGrp="1"/>
          </p:cNvSpPr>
          <p:nvPr>
            <p:ph type="body" idx="1"/>
          </p:nvPr>
        </p:nvSpPr>
        <p:spPr>
          <a:xfrm>
            <a:off x="311700" y="1266325"/>
            <a:ext cx="81384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solidFill>
                  <a:srgbClr val="000000"/>
                </a:solidFill>
                <a:latin typeface="Arial"/>
                <a:ea typeface="Arial"/>
                <a:cs typeface="Arial"/>
                <a:sym typeface="Arial"/>
              </a:rPr>
              <a:t>W Bangladeszu natomiast z racji częstych powodzi szkoły zaczęto... stawiać na wodzie. W kraju tym odnajdziemy ponad 100 takich placówek, zasilanych energią słoneczną.</a:t>
            </a:r>
            <a:endParaRPr sz="1600">
              <a:solidFill>
                <a:srgbClr val="000000"/>
              </a:solidFill>
              <a:latin typeface="Arial"/>
              <a:ea typeface="Arial"/>
              <a:cs typeface="Arial"/>
              <a:sym typeface="Arial"/>
            </a:endParaRPr>
          </a:p>
          <a:p>
            <a:pPr marL="0" lvl="0" indent="0" algn="l" rtl="0">
              <a:spcBef>
                <a:spcPts val="0"/>
              </a:spcBef>
              <a:spcAft>
                <a:spcPts val="0"/>
              </a:spcAft>
              <a:buNone/>
            </a:pPr>
            <a:endParaRPr sz="1100" u="sng">
              <a:solidFill>
                <a:schemeClr val="hlink"/>
              </a:solidFill>
              <a:latin typeface="Arial"/>
              <a:ea typeface="Arial"/>
              <a:cs typeface="Arial"/>
              <a:sym typeface="Arial"/>
            </a:endParaRPr>
          </a:p>
          <a:p>
            <a:pPr marL="0" lvl="0" indent="0" algn="l" rtl="0">
              <a:spcBef>
                <a:spcPts val="0"/>
              </a:spcBef>
              <a:spcAft>
                <a:spcPts val="1600"/>
              </a:spcAft>
              <a:buNone/>
            </a:pPr>
            <a:endParaRPr/>
          </a:p>
        </p:txBody>
      </p:sp>
      <p:pic>
        <p:nvPicPr>
          <p:cNvPr id="164" name="Google Shape;164;p27"/>
          <p:cNvPicPr preferRelativeResize="0"/>
          <p:nvPr/>
        </p:nvPicPr>
        <p:blipFill>
          <a:blip r:embed="rId3">
            <a:alphaModFix/>
          </a:blip>
          <a:stretch>
            <a:fillRect/>
          </a:stretch>
        </p:blipFill>
        <p:spPr>
          <a:xfrm>
            <a:off x="4074014" y="1973725"/>
            <a:ext cx="4758286" cy="3069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Kambodża</a:t>
            </a:r>
            <a:endParaRPr/>
          </a:p>
        </p:txBody>
      </p:sp>
      <p:sp>
        <p:nvSpPr>
          <p:cNvPr id="170" name="Google Shape;170;p28"/>
          <p:cNvSpPr txBox="1">
            <a:spLocks noGrp="1"/>
          </p:cNvSpPr>
          <p:nvPr>
            <p:ph type="body" idx="1"/>
          </p:nvPr>
        </p:nvSpPr>
        <p:spPr>
          <a:xfrm>
            <a:off x="311700" y="1152425"/>
            <a:ext cx="4758300" cy="37182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a:t>Szkoła w Kambodży uczy nie tylko podstaw, typu liczenie, czytanie czy znajomości języka ale kładzie duży nacisk na współdziałanie. Dzieci wspólnie uczą się szczotkowania zębów, myją sobie włosy      (duży problem wszawicy) czy wspomagają w codziennych czynnościach. Tradycyjnie problemem jest edukacja na wsiach, gdzie rodzice niechętnie posyłają je do szkół. Za tym idzie kolejny problem– żebractwo wśród najmłodszych.</a:t>
            </a:r>
            <a:endParaRPr/>
          </a:p>
        </p:txBody>
      </p:sp>
      <p:pic>
        <p:nvPicPr>
          <p:cNvPr id="171" name="Google Shape;171;p28"/>
          <p:cNvPicPr preferRelativeResize="0"/>
          <p:nvPr/>
        </p:nvPicPr>
        <p:blipFill>
          <a:blip r:embed="rId3">
            <a:alphaModFix/>
          </a:blip>
          <a:stretch>
            <a:fillRect/>
          </a:stretch>
        </p:blipFill>
        <p:spPr>
          <a:xfrm>
            <a:off x="5070000" y="0"/>
            <a:ext cx="4073999" cy="27173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teleturniej</a:t>
            </a:r>
            <a:endParaRPr lang="pl-PL" dirty="0"/>
          </a:p>
        </p:txBody>
      </p:sp>
      <p:sp>
        <p:nvSpPr>
          <p:cNvPr id="3" name="Symbol zastępczy tekstu 2"/>
          <p:cNvSpPr>
            <a:spLocks noGrp="1"/>
          </p:cNvSpPr>
          <p:nvPr>
            <p:ph type="body" idx="1"/>
          </p:nvPr>
        </p:nvSpPr>
        <p:spPr/>
        <p:txBody>
          <a:bodyPr/>
          <a:lstStyle/>
          <a:p>
            <a:r>
              <a:rPr lang="pl-PL" dirty="0">
                <a:hlinkClick r:id="rId2"/>
              </a:rPr>
              <a:t>https://</a:t>
            </a:r>
            <a:r>
              <a:rPr lang="pl-PL" dirty="0" smtClean="0">
                <a:hlinkClick r:id="rId2"/>
              </a:rPr>
              <a:t>wordwall.net/pl/resource/1051130/matematyka/sprawd%c5%ba-co-ju%c5%bc-umiesz-o-polsce</a:t>
            </a:r>
            <a:endParaRPr lang="pl-PL" dirty="0" smtClean="0"/>
          </a:p>
          <a:p>
            <a:endParaRPr lang="pl-PL" dirty="0"/>
          </a:p>
        </p:txBody>
      </p:sp>
    </p:spTree>
    <p:extLst>
      <p:ext uri="{BB962C8B-B14F-4D97-AF65-F5344CB8AC3E}">
        <p14:creationId xmlns:p14="http://schemas.microsoft.com/office/powerpoint/2010/main" val="1881614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Polska</a:t>
            </a:r>
            <a:endParaRPr lang="pl-PL" dirty="0"/>
          </a:p>
        </p:txBody>
      </p:sp>
      <p:sp>
        <p:nvSpPr>
          <p:cNvPr id="3" name="Symbol zastępczy tekstu 2"/>
          <p:cNvSpPr>
            <a:spLocks noGrp="1"/>
          </p:cNvSpPr>
          <p:nvPr>
            <p:ph type="body" idx="1"/>
          </p:nvPr>
        </p:nvSpPr>
        <p:spPr/>
        <p:txBody>
          <a:bodyPr/>
          <a:lstStyle/>
          <a:p>
            <a:r>
              <a:rPr lang="pl-PL" dirty="0" smtClean="0"/>
              <a:t>1 maja – </a:t>
            </a:r>
            <a:r>
              <a:rPr lang="pl-PL" dirty="0"/>
              <a:t>Międzynarodowy Dzień </a:t>
            </a:r>
            <a:r>
              <a:rPr lang="pl-PL" dirty="0" smtClean="0"/>
              <a:t>Pracy</a:t>
            </a:r>
          </a:p>
          <a:p>
            <a:r>
              <a:rPr lang="pl-PL" dirty="0" smtClean="0"/>
              <a:t>2 maja – </a:t>
            </a:r>
            <a:r>
              <a:rPr lang="pl-PL" dirty="0"/>
              <a:t>Dzień Flagi </a:t>
            </a:r>
            <a:r>
              <a:rPr lang="pl-PL" dirty="0" smtClean="0"/>
              <a:t>Państwowej</a:t>
            </a:r>
          </a:p>
          <a:p>
            <a:r>
              <a:rPr lang="pl-PL" dirty="0" smtClean="0"/>
              <a:t>3 maja - </a:t>
            </a:r>
            <a:r>
              <a:rPr lang="pl-PL" dirty="0"/>
              <a:t>Święto Narodowe Trzeciego </a:t>
            </a:r>
            <a:r>
              <a:rPr lang="pl-PL" dirty="0" smtClean="0"/>
              <a:t>Maja - Konstytucja</a:t>
            </a:r>
            <a:endParaRPr lang="pl-PL" dirty="0"/>
          </a:p>
          <a:p>
            <a:endParaRPr lang="pl-PL" dirty="0"/>
          </a:p>
        </p:txBody>
      </p:sp>
    </p:spTree>
    <p:extLst>
      <p:ext uri="{BB962C8B-B14F-4D97-AF65-F5344CB8AC3E}">
        <p14:creationId xmlns:p14="http://schemas.microsoft.com/office/powerpoint/2010/main" val="1116929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91275" y="101175"/>
            <a:ext cx="7130700" cy="2103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sz="1600" b="1">
                <a:solidFill>
                  <a:srgbClr val="000000"/>
                </a:solidFill>
                <a:latin typeface="Arial"/>
                <a:ea typeface="Arial"/>
                <a:cs typeface="Arial"/>
                <a:sym typeface="Arial"/>
              </a:rPr>
              <a:t>Na całym świecie panuje ten sam porządek - dzieci chodzą do szkoły, uczą się i poznają świat po to, aby później wiodło im się lepiej, żeby mogły pracować w wymarzonym zawodzie, lub przynajmniej po to, aby móc przeczytać podstawowe informacje, gazetę lub obwieszczenie czy też umieć złożyć podanie i podpisać się pod nim. W każdym zakątku Ziemi cel jest podobny, jednak drogi jakie obraliśmy (pomimo tendencji do standaryzacji) znacznie się od siebie różnią. </a:t>
            </a:r>
            <a:endParaRPr sz="2200"/>
          </a:p>
        </p:txBody>
      </p:sp>
      <p:pic>
        <p:nvPicPr>
          <p:cNvPr id="73" name="Google Shape;73;p14"/>
          <p:cNvPicPr preferRelativeResize="0"/>
          <p:nvPr/>
        </p:nvPicPr>
        <p:blipFill>
          <a:blip r:embed="rId3">
            <a:alphaModFix/>
          </a:blip>
          <a:stretch>
            <a:fillRect/>
          </a:stretch>
        </p:blipFill>
        <p:spPr>
          <a:xfrm>
            <a:off x="3626900" y="2246350"/>
            <a:ext cx="5413300" cy="2706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Czy szkoła jest za karę?</a:t>
            </a:r>
            <a:endParaRPr/>
          </a:p>
        </p:txBody>
      </p:sp>
      <p:sp>
        <p:nvSpPr>
          <p:cNvPr id="79" name="Google Shape;79;p15"/>
          <p:cNvSpPr txBox="1">
            <a:spLocks noGrp="1"/>
          </p:cNvSpPr>
          <p:nvPr>
            <p:ph type="body" idx="1"/>
          </p:nvPr>
        </p:nvSpPr>
        <p:spPr>
          <a:xfrm>
            <a:off x="311700" y="1674075"/>
            <a:ext cx="8520600" cy="2564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pl" dirty="0"/>
              <a:t>Większości dzieci w Polsce szkoła kojarzy się przede wszystkim </a:t>
            </a:r>
            <a:r>
              <a:rPr lang="pl" dirty="0" smtClean="0"/>
              <a:t>obowiązkiem </a:t>
            </a:r>
            <a:r>
              <a:rPr lang="pl" dirty="0"/>
              <a:t>codziennego wstawania o poranku, odrabiania prac domowych, żmudnej nauki i ciężkimi powrotami z wakacji i ferii. Tymczasem dla wielu młodych ludzi na świecie szkolna ławka jest wymarzonym miejscem, które </a:t>
            </a:r>
            <a:r>
              <a:rPr lang="pl" dirty="0" smtClean="0"/>
              <a:t> </a:t>
            </a:r>
            <a:r>
              <a:rPr lang="pl" dirty="0"/>
              <a:t>uwolniłoby ich od konieczności pracy na roli czy </a:t>
            </a:r>
            <a:r>
              <a:rPr lang="pl" dirty="0" smtClean="0"/>
              <a:t> w </a:t>
            </a:r>
            <a:r>
              <a:rPr lang="pl" dirty="0"/>
              <a:t>przemyśle i zapewniłoby po prostu szczęśliwe dzieciństwo</a:t>
            </a:r>
            <a:r>
              <a:rPr lang="pl" dirty="0" smtClean="0"/>
              <a: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Ciekawostki o szkołach w wybranych krajach:</a:t>
            </a:r>
            <a:endParaRPr/>
          </a:p>
        </p:txBody>
      </p:sp>
      <p:sp>
        <p:nvSpPr>
          <p:cNvPr id="85" name="Google Shape;85;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Czy mamy aż tak źle?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Francja</a:t>
            </a:r>
            <a:endParaRPr/>
          </a:p>
        </p:txBody>
      </p:sp>
      <p:sp>
        <p:nvSpPr>
          <p:cNvPr id="91" name="Google Shape;91;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pl"/>
              <a:t>Czas trwania roku szkolnego: 11 miesięcy, ale… 4 dni w tygodniu!</a:t>
            </a:r>
            <a:endParaRPr/>
          </a:p>
          <a:p>
            <a:pPr marL="0" lvl="0" indent="0" algn="l" rtl="0">
              <a:lnSpc>
                <a:spcPct val="100000"/>
              </a:lnSpc>
              <a:spcBef>
                <a:spcPts val="1600"/>
              </a:spcBef>
              <a:spcAft>
                <a:spcPts val="0"/>
              </a:spcAft>
              <a:buNone/>
            </a:pPr>
            <a:r>
              <a:rPr lang="pl"/>
              <a:t>Czas trwania nauki: 11 lat</a:t>
            </a:r>
            <a:endParaRPr/>
          </a:p>
          <a:p>
            <a:pPr marL="0" lvl="0" indent="0" algn="l" rtl="0">
              <a:lnSpc>
                <a:spcPct val="100000"/>
              </a:lnSpc>
              <a:spcBef>
                <a:spcPts val="1600"/>
              </a:spcBef>
              <a:spcAft>
                <a:spcPts val="0"/>
              </a:spcAft>
              <a:buNone/>
            </a:pPr>
            <a:r>
              <a:rPr lang="pl"/>
              <a:t>Wiek uczniów: od 3/6 – do 15/17 roku życia</a:t>
            </a:r>
            <a:endParaRPr/>
          </a:p>
          <a:p>
            <a:pPr marL="0" lvl="0" indent="0" algn="l" rtl="0">
              <a:lnSpc>
                <a:spcPct val="100000"/>
              </a:lnSpc>
              <a:spcBef>
                <a:spcPts val="1600"/>
              </a:spcBef>
              <a:spcAft>
                <a:spcPts val="0"/>
              </a:spcAft>
              <a:buNone/>
            </a:pPr>
            <a:r>
              <a:rPr lang="pl"/>
              <a:t>Praca domowa: pisemna zabroniona</a:t>
            </a:r>
            <a:endParaRPr/>
          </a:p>
          <a:p>
            <a:pPr marL="0" lvl="0" indent="0" algn="l" rtl="0">
              <a:lnSpc>
                <a:spcPct val="100000"/>
              </a:lnSpc>
              <a:spcBef>
                <a:spcPts val="1600"/>
              </a:spcBef>
              <a:spcAft>
                <a:spcPts val="0"/>
              </a:spcAft>
              <a:buNone/>
            </a:pPr>
            <a:r>
              <a:rPr lang="pl"/>
              <a:t>Mundurki szkolne: brak</a:t>
            </a:r>
            <a:endParaRPr/>
          </a:p>
          <a:p>
            <a:pPr marL="0" lvl="0" indent="0" algn="l" rtl="0">
              <a:spcBef>
                <a:spcPts val="1600"/>
              </a:spcBef>
              <a:spcAft>
                <a:spcPts val="1600"/>
              </a:spcAft>
              <a:buNone/>
            </a:pPr>
            <a:endParaRPr/>
          </a:p>
        </p:txBody>
      </p:sp>
      <p:pic>
        <p:nvPicPr>
          <p:cNvPr id="92" name="Google Shape;92;p17"/>
          <p:cNvPicPr preferRelativeResize="0"/>
          <p:nvPr/>
        </p:nvPicPr>
        <p:blipFill>
          <a:blip r:embed="rId3">
            <a:alphaModFix/>
          </a:blip>
          <a:stretch>
            <a:fillRect/>
          </a:stretch>
        </p:blipFill>
        <p:spPr>
          <a:xfrm>
            <a:off x="4419200" y="2619000"/>
            <a:ext cx="4773776" cy="2386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Japonia</a:t>
            </a:r>
            <a:endParaRPr/>
          </a:p>
        </p:txBody>
      </p:sp>
      <p:sp>
        <p:nvSpPr>
          <p:cNvPr id="98" name="Google Shape;98;p18"/>
          <p:cNvSpPr txBox="1">
            <a:spLocks noGrp="1"/>
          </p:cNvSpPr>
          <p:nvPr>
            <p:ph type="body" idx="1"/>
          </p:nvPr>
        </p:nvSpPr>
        <p:spPr>
          <a:xfrm>
            <a:off x="0" y="2326500"/>
            <a:ext cx="8520600" cy="2712000"/>
          </a:xfrm>
          <a:prstGeom prst="rect">
            <a:avLst/>
          </a:prstGeom>
        </p:spPr>
        <p:txBody>
          <a:bodyPr spcFirstLastPara="1" wrap="square" lIns="91425" tIns="91425" rIns="91425" bIns="91425" anchor="t" anchorCtr="0">
            <a:noAutofit/>
          </a:bodyPr>
          <a:lstStyle/>
          <a:p>
            <a:pPr marL="457200" lvl="0" indent="-298450" algn="l" rtl="0">
              <a:spcBef>
                <a:spcPts val="1200"/>
              </a:spcBef>
              <a:spcAft>
                <a:spcPts val="0"/>
              </a:spcAft>
              <a:buClr>
                <a:srgbClr val="000000"/>
              </a:buClr>
              <a:buSzPts val="1100"/>
              <a:buFont typeface="Arial"/>
              <a:buChar char="●"/>
            </a:pPr>
            <a:r>
              <a:rPr lang="pl"/>
              <a:t>Czas trwania roku szkolnego: 11 miesięcy, 6 dni w tygodniu</a:t>
            </a:r>
            <a:endParaRPr/>
          </a:p>
          <a:p>
            <a:pPr marL="457200" lvl="0" indent="-298450" algn="l" rtl="0">
              <a:spcBef>
                <a:spcPts val="0"/>
              </a:spcBef>
              <a:spcAft>
                <a:spcPts val="0"/>
              </a:spcAft>
              <a:buClr>
                <a:srgbClr val="000000"/>
              </a:buClr>
              <a:buSzPts val="1100"/>
              <a:buFont typeface="Arial"/>
              <a:buChar char="●"/>
            </a:pPr>
            <a:r>
              <a:rPr lang="pl"/>
              <a:t>Czas trwania nauki: 10/12 lat</a:t>
            </a:r>
            <a:endParaRPr/>
          </a:p>
          <a:p>
            <a:pPr marL="457200" lvl="0" indent="-298450" algn="l" rtl="0">
              <a:spcBef>
                <a:spcPts val="0"/>
              </a:spcBef>
              <a:spcAft>
                <a:spcPts val="0"/>
              </a:spcAft>
              <a:buClr>
                <a:srgbClr val="000000"/>
              </a:buClr>
              <a:buSzPts val="1100"/>
              <a:buFont typeface="Arial"/>
              <a:buChar char="●"/>
            </a:pPr>
            <a:r>
              <a:rPr lang="pl"/>
              <a:t>Wiek uczniów: 6-15/17 lat</a:t>
            </a:r>
            <a:endParaRPr/>
          </a:p>
          <a:p>
            <a:pPr marL="457200" lvl="0" indent="-298450" algn="l" rtl="0">
              <a:spcBef>
                <a:spcPts val="0"/>
              </a:spcBef>
              <a:spcAft>
                <a:spcPts val="0"/>
              </a:spcAft>
              <a:buClr>
                <a:srgbClr val="000000"/>
              </a:buClr>
              <a:buSzPts val="1100"/>
              <a:buFont typeface="Arial"/>
              <a:buChar char="●"/>
            </a:pPr>
            <a:r>
              <a:rPr lang="pl"/>
              <a:t>Zadanie domowe: brak (w szkole podstawowej)</a:t>
            </a:r>
            <a:endParaRPr/>
          </a:p>
          <a:p>
            <a:pPr marL="457200" lvl="0" indent="-298450" algn="l" rtl="0">
              <a:spcBef>
                <a:spcPts val="0"/>
              </a:spcBef>
              <a:spcAft>
                <a:spcPts val="0"/>
              </a:spcAft>
              <a:buClr>
                <a:srgbClr val="000000"/>
              </a:buClr>
              <a:buSzPts val="1100"/>
              <a:buFont typeface="Arial"/>
              <a:buChar char="●"/>
            </a:pPr>
            <a:r>
              <a:rPr lang="pl"/>
              <a:t>Mundurek szkolny: brak</a:t>
            </a:r>
            <a:endParaRPr/>
          </a:p>
          <a:p>
            <a:pPr marL="0" lvl="0" indent="0" algn="l" rtl="0">
              <a:spcBef>
                <a:spcPts val="1200"/>
              </a:spcBef>
              <a:spcAft>
                <a:spcPts val="0"/>
              </a:spcAft>
              <a:buNone/>
            </a:pPr>
            <a:r>
              <a:rPr lang="pl"/>
              <a:t> Pierwszy dzwonek rozbrzmiewa tu na początku kwietnia, a ostatni – pod koniec marca.</a:t>
            </a:r>
            <a:endParaRPr/>
          </a:p>
          <a:p>
            <a:pPr marL="0" lvl="0" indent="0" algn="l" rtl="0">
              <a:spcBef>
                <a:spcPts val="1200"/>
              </a:spcBef>
              <a:spcAft>
                <a:spcPts val="1600"/>
              </a:spcAft>
              <a:buNone/>
            </a:pPr>
            <a:endParaRPr/>
          </a:p>
        </p:txBody>
      </p:sp>
      <p:pic>
        <p:nvPicPr>
          <p:cNvPr id="99" name="Google Shape;99;p18"/>
          <p:cNvPicPr preferRelativeResize="0"/>
          <p:nvPr/>
        </p:nvPicPr>
        <p:blipFill>
          <a:blip r:embed="rId3">
            <a:alphaModFix/>
          </a:blip>
          <a:stretch>
            <a:fillRect/>
          </a:stretch>
        </p:blipFill>
        <p:spPr>
          <a:xfrm>
            <a:off x="5314725" y="0"/>
            <a:ext cx="3829275" cy="2519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Australia</a:t>
            </a:r>
            <a:endParaRPr/>
          </a:p>
        </p:txBody>
      </p:sp>
      <p:sp>
        <p:nvSpPr>
          <p:cNvPr id="105" name="Google Shape;105;p19"/>
          <p:cNvSpPr txBox="1">
            <a:spLocks noGrp="1"/>
          </p:cNvSpPr>
          <p:nvPr>
            <p:ph type="body" idx="1"/>
          </p:nvPr>
        </p:nvSpPr>
        <p:spPr>
          <a:xfrm>
            <a:off x="1932600" y="445025"/>
            <a:ext cx="6899700" cy="2613600"/>
          </a:xfrm>
          <a:prstGeom prst="rect">
            <a:avLst/>
          </a:prstGeom>
        </p:spPr>
        <p:txBody>
          <a:bodyPr spcFirstLastPara="1" wrap="square" lIns="91425" tIns="91425" rIns="91425" bIns="91425" anchor="t" anchorCtr="0">
            <a:noAutofit/>
          </a:bodyPr>
          <a:lstStyle/>
          <a:p>
            <a:pPr marL="457200" lvl="0" indent="-298450" algn="l" rtl="0">
              <a:spcBef>
                <a:spcPts val="1200"/>
              </a:spcBef>
              <a:spcAft>
                <a:spcPts val="0"/>
              </a:spcAft>
              <a:buClr>
                <a:srgbClr val="000000"/>
              </a:buClr>
              <a:buSzPts val="1100"/>
              <a:buFont typeface="Arial"/>
              <a:buChar char="●"/>
            </a:pPr>
            <a:r>
              <a:rPr lang="pl"/>
              <a:t>Czas trwania roku szkolnego: 11 miesięcy/5 dni w tygodniu</a:t>
            </a:r>
            <a:endParaRPr/>
          </a:p>
          <a:p>
            <a:pPr marL="457200" lvl="0" indent="-298450" algn="l" rtl="0">
              <a:spcBef>
                <a:spcPts val="0"/>
              </a:spcBef>
              <a:spcAft>
                <a:spcPts val="0"/>
              </a:spcAft>
              <a:buClr>
                <a:srgbClr val="000000"/>
              </a:buClr>
              <a:buSzPts val="1100"/>
              <a:buFont typeface="Arial"/>
              <a:buChar char="●"/>
            </a:pPr>
            <a:r>
              <a:rPr lang="pl"/>
              <a:t>Czas trwania nauki: 12 lat</a:t>
            </a:r>
            <a:endParaRPr/>
          </a:p>
          <a:p>
            <a:pPr marL="457200" lvl="0" indent="-298450" algn="l" rtl="0">
              <a:spcBef>
                <a:spcPts val="0"/>
              </a:spcBef>
              <a:spcAft>
                <a:spcPts val="0"/>
              </a:spcAft>
              <a:buClr>
                <a:srgbClr val="000000"/>
              </a:buClr>
              <a:buSzPts val="1100"/>
              <a:buFont typeface="Arial"/>
              <a:buChar char="●"/>
            </a:pPr>
            <a:r>
              <a:rPr lang="pl"/>
              <a:t>Wiek uczniów: 5-17 lat</a:t>
            </a:r>
            <a:endParaRPr/>
          </a:p>
          <a:p>
            <a:pPr marL="457200" lvl="0" indent="-298450" algn="l" rtl="0">
              <a:spcBef>
                <a:spcPts val="0"/>
              </a:spcBef>
              <a:spcAft>
                <a:spcPts val="0"/>
              </a:spcAft>
              <a:buClr>
                <a:srgbClr val="000000"/>
              </a:buClr>
              <a:buSzPts val="1100"/>
              <a:buFont typeface="Arial"/>
              <a:buChar char="●"/>
            </a:pPr>
            <a:r>
              <a:rPr lang="pl"/>
              <a:t>Praca domowa: brak</a:t>
            </a:r>
            <a:endParaRPr/>
          </a:p>
          <a:p>
            <a:pPr marL="457200" lvl="0" indent="-298450" algn="l" rtl="0">
              <a:spcBef>
                <a:spcPts val="0"/>
              </a:spcBef>
              <a:spcAft>
                <a:spcPts val="0"/>
              </a:spcAft>
              <a:buClr>
                <a:srgbClr val="000000"/>
              </a:buClr>
              <a:buSzPts val="1100"/>
              <a:buFont typeface="Arial"/>
              <a:buChar char="●"/>
            </a:pPr>
            <a:r>
              <a:rPr lang="pl"/>
              <a:t>Mundurek szkolny: tak</a:t>
            </a:r>
            <a:endParaRPr/>
          </a:p>
          <a:p>
            <a:pPr marL="0" lvl="0" indent="0" algn="l" rtl="0">
              <a:spcBef>
                <a:spcPts val="1200"/>
              </a:spcBef>
              <a:spcAft>
                <a:spcPts val="0"/>
              </a:spcAft>
              <a:buNone/>
            </a:pPr>
            <a:r>
              <a:rPr lang="pl"/>
              <a:t>Nowy rok szkolny rozpoczyna się niedługo po Sylwestrze – na początku lutego, a kończy z nadejściem grudnia.</a:t>
            </a:r>
            <a:endParaRPr/>
          </a:p>
          <a:p>
            <a:pPr marL="0" lvl="0" indent="0" algn="l" rtl="0">
              <a:spcBef>
                <a:spcPts val="1600"/>
              </a:spcBef>
              <a:spcAft>
                <a:spcPts val="1600"/>
              </a:spcAft>
              <a:buNone/>
            </a:pPr>
            <a:endParaRPr/>
          </a:p>
        </p:txBody>
      </p:sp>
      <p:pic>
        <p:nvPicPr>
          <p:cNvPr id="106" name="Google Shape;106;p19"/>
          <p:cNvPicPr preferRelativeResize="0"/>
          <p:nvPr/>
        </p:nvPicPr>
        <p:blipFill>
          <a:blip r:embed="rId3">
            <a:alphaModFix/>
          </a:blip>
          <a:stretch>
            <a:fillRect/>
          </a:stretch>
        </p:blipFill>
        <p:spPr>
          <a:xfrm>
            <a:off x="0" y="3011675"/>
            <a:ext cx="3107100" cy="204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Tajwan</a:t>
            </a:r>
            <a:endParaRPr/>
          </a:p>
        </p:txBody>
      </p:sp>
      <p:sp>
        <p:nvSpPr>
          <p:cNvPr id="112" name="Google Shape;112;p20"/>
          <p:cNvSpPr txBox="1">
            <a:spLocks noGrp="1"/>
          </p:cNvSpPr>
          <p:nvPr>
            <p:ph type="body" idx="1"/>
          </p:nvPr>
        </p:nvSpPr>
        <p:spPr>
          <a:xfrm>
            <a:off x="1646100" y="0"/>
            <a:ext cx="7497900" cy="3562200"/>
          </a:xfrm>
          <a:prstGeom prst="rect">
            <a:avLst/>
          </a:prstGeom>
        </p:spPr>
        <p:txBody>
          <a:bodyPr spcFirstLastPara="1" wrap="square" lIns="91425" tIns="91425" rIns="91425" bIns="91425" anchor="t" anchorCtr="0">
            <a:noAutofit/>
          </a:bodyPr>
          <a:lstStyle/>
          <a:p>
            <a:pPr marL="457200" lvl="0" indent="-298450" algn="l" rtl="0">
              <a:spcBef>
                <a:spcPts val="1200"/>
              </a:spcBef>
              <a:spcAft>
                <a:spcPts val="0"/>
              </a:spcAft>
              <a:buClr>
                <a:srgbClr val="000000"/>
              </a:buClr>
              <a:buSzPts val="1100"/>
              <a:buFont typeface="Arial"/>
              <a:buChar char="●"/>
            </a:pPr>
            <a:r>
              <a:rPr lang="pl"/>
              <a:t>Czas trwania roku akademickiego: 10 miesięcy, 5 dni w tygodniu</a:t>
            </a:r>
            <a:endParaRPr/>
          </a:p>
          <a:p>
            <a:pPr marL="457200" lvl="0" indent="-298450" algn="l" rtl="0">
              <a:spcBef>
                <a:spcPts val="0"/>
              </a:spcBef>
              <a:spcAft>
                <a:spcPts val="0"/>
              </a:spcAft>
              <a:buClr>
                <a:srgbClr val="000000"/>
              </a:buClr>
              <a:buSzPts val="1100"/>
              <a:buFont typeface="Arial"/>
              <a:buChar char="●"/>
            </a:pPr>
            <a:r>
              <a:rPr lang="pl"/>
              <a:t>Czas trwania nauki: 9-12 lat</a:t>
            </a:r>
            <a:endParaRPr/>
          </a:p>
          <a:p>
            <a:pPr marL="457200" lvl="0" indent="-298450" algn="l" rtl="0">
              <a:spcBef>
                <a:spcPts val="0"/>
              </a:spcBef>
              <a:spcAft>
                <a:spcPts val="0"/>
              </a:spcAft>
              <a:buClr>
                <a:srgbClr val="000000"/>
              </a:buClr>
              <a:buSzPts val="1100"/>
              <a:buFont typeface="Arial"/>
              <a:buChar char="●"/>
            </a:pPr>
            <a:r>
              <a:rPr lang="pl"/>
              <a:t>Wiek uczniów: 6-15/18 lat</a:t>
            </a:r>
            <a:endParaRPr/>
          </a:p>
          <a:p>
            <a:pPr marL="457200" lvl="0" indent="-298450" algn="l" rtl="0">
              <a:spcBef>
                <a:spcPts val="0"/>
              </a:spcBef>
              <a:spcAft>
                <a:spcPts val="0"/>
              </a:spcAft>
              <a:buClr>
                <a:srgbClr val="000000"/>
              </a:buClr>
              <a:buSzPts val="1100"/>
              <a:buFont typeface="Arial"/>
              <a:buChar char="●"/>
            </a:pPr>
            <a:r>
              <a:rPr lang="pl"/>
              <a:t>Zadanie domowe: tak</a:t>
            </a:r>
            <a:endParaRPr/>
          </a:p>
          <a:p>
            <a:pPr marL="457200" lvl="0" indent="-298450" algn="l" rtl="0">
              <a:spcBef>
                <a:spcPts val="0"/>
              </a:spcBef>
              <a:spcAft>
                <a:spcPts val="0"/>
              </a:spcAft>
              <a:buClr>
                <a:srgbClr val="000000"/>
              </a:buClr>
              <a:buSzPts val="1100"/>
              <a:buFont typeface="Arial"/>
              <a:buChar char="●"/>
            </a:pPr>
            <a:r>
              <a:rPr lang="pl"/>
              <a:t>Mundurek szkolny: Tak</a:t>
            </a:r>
            <a:endParaRPr/>
          </a:p>
          <a:p>
            <a:pPr marL="0" lvl="0" indent="0" algn="l" rtl="0">
              <a:spcBef>
                <a:spcPts val="1200"/>
              </a:spcBef>
              <a:spcAft>
                <a:spcPts val="1600"/>
              </a:spcAft>
              <a:buNone/>
            </a:pPr>
            <a:r>
              <a:rPr lang="pl"/>
              <a:t>Każdego ranka, tajwański uczeń, o godz. 7:30 rozpoczyna dzień od sprzątania szkoły. Czystość musi być nienaganna. Przez cały rok trwa rywalizacja, jeśli chodzi o czystość w klasach. Lekcje zaczynają się o 8:30, ale jeśli klasa nie jest dostatecznie wysprzątana, nauka musi poczekać.</a:t>
            </a:r>
            <a:endParaRPr/>
          </a:p>
        </p:txBody>
      </p:sp>
      <p:pic>
        <p:nvPicPr>
          <p:cNvPr id="113" name="Google Shape;113;p20"/>
          <p:cNvPicPr preferRelativeResize="0"/>
          <p:nvPr/>
        </p:nvPicPr>
        <p:blipFill>
          <a:blip r:embed="rId3">
            <a:alphaModFix/>
          </a:blip>
          <a:stretch>
            <a:fillRect/>
          </a:stretch>
        </p:blipFill>
        <p:spPr>
          <a:xfrm>
            <a:off x="6306675" y="3233050"/>
            <a:ext cx="2837325" cy="1865074"/>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954</Words>
  <Application>Microsoft Office PowerPoint</Application>
  <PresentationFormat>Pokaz na ekranie (16:9)</PresentationFormat>
  <Paragraphs>61</Paragraphs>
  <Slides>18</Slides>
  <Notes>16</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18</vt:i4>
      </vt:variant>
    </vt:vector>
  </HeadingPairs>
  <TitlesOfParts>
    <vt:vector size="22" baseType="lpstr">
      <vt:lpstr>Arial</vt:lpstr>
      <vt:lpstr>PT Sans Narrow</vt:lpstr>
      <vt:lpstr>Open Sans</vt:lpstr>
      <vt:lpstr>Tropic</vt:lpstr>
      <vt:lpstr>Jak jest w innych krajach?</vt:lpstr>
      <vt:lpstr>Polska</vt:lpstr>
      <vt:lpstr>Prezentacja programu PowerPoint</vt:lpstr>
      <vt:lpstr>Czy szkoła jest za karę?</vt:lpstr>
      <vt:lpstr>Ciekawostki o szkołach w wybranych krajach:</vt:lpstr>
      <vt:lpstr>Francja</vt:lpstr>
      <vt:lpstr>Japonia</vt:lpstr>
      <vt:lpstr>Australia</vt:lpstr>
      <vt:lpstr>Tajwan</vt:lpstr>
      <vt:lpstr>Finlandia</vt:lpstr>
      <vt:lpstr>Korea Południowa</vt:lpstr>
      <vt:lpstr>Chiny</vt:lpstr>
      <vt:lpstr>Indie</vt:lpstr>
      <vt:lpstr>Arabia Saudyjska</vt:lpstr>
      <vt:lpstr>Zambia/ Tanzania</vt:lpstr>
      <vt:lpstr>Bangladesz</vt:lpstr>
      <vt:lpstr>Kambodża</vt:lpstr>
      <vt:lpstr>teleturniej</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jest w innych krajach?</dc:title>
  <dc:creator>samsung</dc:creator>
  <cp:lastModifiedBy>samsung</cp:lastModifiedBy>
  <cp:revision>3</cp:revision>
  <dcterms:modified xsi:type="dcterms:W3CDTF">2020-05-04T07:55:32Z</dcterms:modified>
</cp:coreProperties>
</file>