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4"/>
  </p:notesMasterIdLst>
  <p:sldIdLst>
    <p:sldId id="256" r:id="rId2"/>
    <p:sldId id="27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9144000" cy="5143500" type="screen16x9"/>
  <p:notesSz cx="6858000" cy="9144000"/>
  <p:embeddedFontLst>
    <p:embeddedFont>
      <p:font typeface="Montserrat" panose="020B0604020202020204" charset="-18"/>
      <p:regular r:id="rId25"/>
      <p:bold r:id="rId26"/>
      <p:italic r:id="rId27"/>
      <p:boldItalic r:id="rId28"/>
    </p:embeddedFont>
    <p:embeddedFont>
      <p:font typeface="Playfair Display" panose="020B0604020202020204" charset="-18"/>
      <p:regular r:id="rId29"/>
      <p:bold r:id="rId30"/>
      <p:italic r:id="rId31"/>
      <p:boldItalic r:id="rId32"/>
    </p:embeddedFont>
    <p:embeddedFont>
      <p:font typeface="Comfortaa" panose="020B0604020202020204" charset="0"/>
      <p:regular r:id="rId33"/>
      <p:bold r:id="rId34"/>
    </p:embeddedFont>
    <p:embeddedFont>
      <p:font typeface="Oswald" panose="020B0604020202020204" charset="-18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5" d="100"/>
          <a:sy n="95" d="100"/>
        </p:scale>
        <p:origin x="-114" y="-28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907062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8501abc80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8501abc80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8501abc80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8501abc80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501abc80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8501abc80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8501abc80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8501abc80f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8501abc80f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8501abc80f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8501abc80f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8501abc80f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8501abc80f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8501abc80f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8501abc80f_0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8501abc80f_0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8501abc80f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8501abc80f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8501abc80f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8501abc80f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84fdc2adf2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84fdc2adf2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84fdc2adf2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84fdc2adf2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501abc80f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501abc80f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84fdc2adf2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84fdc2adf2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84fdc2adf2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84fdc2adf2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84fdc2adf2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84fdc2adf2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84fdc2adf2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84fdc2adf2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84fdc2adf2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84fdc2adf2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84fdc2adf2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84fdc2adf2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84fdc2adf2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84fdc2adf2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Co tak bzyczy?</a:t>
            </a:r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5142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Od kogo pochodzi ten dźwięk?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28600" y="2952075"/>
            <a:ext cx="4315400" cy="2191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Miód pszczeli</a:t>
            </a:r>
            <a:endParaRPr/>
          </a:p>
        </p:txBody>
      </p:sp>
      <p:sp>
        <p:nvSpPr>
          <p:cNvPr id="111" name="Google Shape;111;p21"/>
          <p:cNvSpPr txBox="1"/>
          <p:nvPr/>
        </p:nvSpPr>
        <p:spPr>
          <a:xfrm>
            <a:off x="37350" y="624450"/>
            <a:ext cx="9069300" cy="31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Pszczoły miodne żywią się </a:t>
            </a:r>
            <a:r>
              <a:rPr lang="pl" sz="16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pyłkiem kwiatów</a:t>
            </a:r>
            <a:r>
              <a:rPr lang="pl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 oraz nektarem, które zbieraje. Posiadają specjalne koszyczki, służące do przenoszenia i przechowywania pyłku. W taki sposób zapylają </a:t>
            </a:r>
            <a:r>
              <a:rPr lang="pl" sz="16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rośliny owadopylne</a:t>
            </a:r>
            <a:r>
              <a:rPr lang="pl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, jak na przykład owocowe drzewka.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Aby uzyskać nektar na jeden kilogram miodu około 4 miliony kwiatów musi zostać przez nie odwiedzone. Miód powstaje w wyniku zbierania nektaru z kwiatów                 i łączenia go ze śliną, a dokładniej z jej enzymami.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l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Następnie przechowują go w sześciokątnych plastrach z wosku, aż zawartość wody w nich spadnie poniżej 17%. Gdy nektar osiągnie odpowiednie wskaźniki robotnice zabezpieczają go, aby można było z niego skorzystać, na przykład w zimie.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0" y="3505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Osy</a:t>
            </a:r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body" idx="1"/>
          </p:nvPr>
        </p:nvSpPr>
        <p:spPr>
          <a:xfrm>
            <a:off x="682300" y="0"/>
            <a:ext cx="8461800" cy="267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/>
              <a:t>Osa pospolita żyje zgodnie z porami roku. Na wiosnę królowa wybudza się ze snu i zaczyna poszukiwać dobrego miejsca na budowę gniazda. Te z kolei często powstają na poddaszach, drzewach, krzewach, a nawet pod ziemią. Masa papierowa używana do jego budowy tworzona przy przeżuwaniu roślin. Gniazdo powstaje z kilku warstw plastrów, a każdy z nich zbudowany jest z jednej warstwy sześciokątnych komórek. W gnieździe znajduje się tylko jedno wejście,  a królowa tworzy tylko pierwszy plaster. Kolejne tworzą robotnice. Królowa żyje nawet do kilku lat, trutnie kilka dni, a robotnice do 6 miesięcy.</a:t>
            </a:r>
            <a:endParaRPr/>
          </a:p>
        </p:txBody>
      </p:sp>
      <p:pic>
        <p:nvPicPr>
          <p:cNvPr id="118" name="Google Shape;11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76600"/>
            <a:ext cx="3700350" cy="246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0064" y="0"/>
            <a:ext cx="536393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3"/>
          <p:cNvSpPr txBox="1"/>
          <p:nvPr/>
        </p:nvSpPr>
        <p:spPr>
          <a:xfrm>
            <a:off x="0" y="178500"/>
            <a:ext cx="3841800" cy="47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>
                <a:latin typeface="Comfortaa"/>
                <a:ea typeface="Comfortaa"/>
                <a:cs typeface="Comfortaa"/>
                <a:sym typeface="Comfortaa"/>
              </a:rPr>
              <a:t>Osa pospolita posiada aparat gębowy gryzący, zaopatrzone w bardzo silne żuwaczki. Niezbyt długie czułki są mocnej budowy, a po bokach swojej głowy znajdują się duże oczy o bardzo złożonej budowie. Osa pospolita zaopatrzona jest w dwie pary skrzydeł, które są cienkie i przezroczyste. Pierwsza para skrzydeł jest zdecydowanie większa od drugiej. Owad ten posiada trzy pary nóg w kolorze żółtym. Odwłok jest masywny i wyraźny, a na jego końcu znajduje się żądło z gruczołem jadowym. Zakończenie nóg pazurkami umożliwia chodzenie po wszelkiego rodzaju powierzchniach. Ostrzegawcze żółto-czarne ubarwienie sprawia, że widzimy ją z dużej odległości. Wielkość osy pospolitej sięga od 11 do 20 mm. Oba skrzydła osy połączone są ze sobą haczykami.</a:t>
            </a:r>
            <a:r>
              <a:rPr lang="pl"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Dom os</a:t>
            </a:r>
            <a:endParaRPr/>
          </a:p>
        </p:txBody>
      </p:sp>
      <p:pic>
        <p:nvPicPr>
          <p:cNvPr id="130" name="Google Shape;13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487775"/>
            <a:ext cx="5384926" cy="265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61225" y="0"/>
            <a:ext cx="4282775" cy="321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61225" y="3077575"/>
            <a:ext cx="4223699" cy="206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24"/>
          <p:cNvSpPr txBox="1"/>
          <p:nvPr/>
        </p:nvSpPr>
        <p:spPr>
          <a:xfrm>
            <a:off x="0" y="293925"/>
            <a:ext cx="4861200" cy="21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l">
                <a:latin typeface="Playfair Display"/>
                <a:ea typeface="Playfair Display"/>
                <a:cs typeface="Playfair Display"/>
                <a:sym typeface="Playfair Display"/>
              </a:rPr>
              <a:t>Osy zakładają gniazda w różnych miejscach, np. na strychach, w komórkach, pod okapami dachów, w pustych ulach lub pod ich daszkami, w dziuplach, budkach lęgowych dla ptaków, pod gałęziami drzew lub w norach ziemnych. Gniazdo zbudowane z szarej masy papierowej. Masę papierową tworzą włókna drzewne zdrapywane przez osy żuwaczkami z niemalowanych desek, drewnianych słupów itp. </a:t>
            </a:r>
            <a:endParaRPr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5000" y="0"/>
            <a:ext cx="6858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5"/>
          <p:cNvSpPr/>
          <p:nvPr/>
        </p:nvSpPr>
        <p:spPr>
          <a:xfrm>
            <a:off x="1501075" y="556325"/>
            <a:ext cx="1647900" cy="1133700"/>
          </a:xfrm>
          <a:prstGeom prst="wedgeEllipseCallout">
            <a:avLst>
              <a:gd name="adj1" fmla="val 65067"/>
              <a:gd name="adj2" fmla="val 7230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Osy żyją wszędzie poza Antarktydą.</a:t>
            </a:r>
            <a:endParaRPr/>
          </a:p>
        </p:txBody>
      </p:sp>
      <p:sp>
        <p:nvSpPr>
          <p:cNvPr id="140" name="Google Shape;140;p25"/>
          <p:cNvSpPr/>
          <p:nvPr/>
        </p:nvSpPr>
        <p:spPr>
          <a:xfrm>
            <a:off x="0" y="2571750"/>
            <a:ext cx="2750400" cy="2288400"/>
          </a:xfrm>
          <a:prstGeom prst="wedgeEllipseCallout">
            <a:avLst>
              <a:gd name="adj1" fmla="val 67167"/>
              <a:gd name="adj2" fmla="val -36239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 koloniach osy istnieją trzy kasty: królowe znoszące jaja (jedna lub więcej na kolonię), robotnice lub nierozwinięte płciowo samice oraz trutnie lub samce.</a:t>
            </a:r>
            <a:endParaRPr/>
          </a:p>
        </p:txBody>
      </p:sp>
      <p:sp>
        <p:nvSpPr>
          <p:cNvPr id="141" name="Google Shape;141;p25"/>
          <p:cNvSpPr/>
          <p:nvPr/>
        </p:nvSpPr>
        <p:spPr>
          <a:xfrm>
            <a:off x="5017525" y="0"/>
            <a:ext cx="3191100" cy="1889400"/>
          </a:xfrm>
          <a:prstGeom prst="wedgeEllipseCallout">
            <a:avLst>
              <a:gd name="adj1" fmla="val -46551"/>
              <a:gd name="adj2" fmla="val 5593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Osy występują we wszystkich możliwych kolorach – choć mogą być klasycznymi żółto-czarnymi/brązowymi owadami, są również metalicznie niebieskie i jaskrawoczerwone.</a:t>
            </a:r>
            <a:endParaRPr/>
          </a:p>
        </p:txBody>
      </p:sp>
      <p:sp>
        <p:nvSpPr>
          <p:cNvPr id="142" name="Google Shape;142;p25"/>
          <p:cNvSpPr/>
          <p:nvPr/>
        </p:nvSpPr>
        <p:spPr>
          <a:xfrm>
            <a:off x="5638875" y="2297700"/>
            <a:ext cx="3505200" cy="2845800"/>
          </a:xfrm>
          <a:prstGeom prst="wedgeEllipseCallout">
            <a:avLst>
              <a:gd name="adj1" fmla="val -47293"/>
              <a:gd name="adj2" fmla="val -41111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Osy są zaciekłymi drapieżnikami, polują i zjadają prawie wszystkie szkodniki, które szkodzą uprawom. Osy żywią się pasikonikami, mszycami, muchami i innymi pszczołami. Jadają również nektar, soki drzewne i owoce. Niektóre osy jedzą żywność ludzką, dlatego też mogą być uciążliwe na piknikach.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6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Jak odróżnić pszczołę od osy</a:t>
            </a:r>
            <a:endParaRPr/>
          </a:p>
        </p:txBody>
      </p:sp>
      <p:pic>
        <p:nvPicPr>
          <p:cNvPr id="148" name="Google Shape;14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2549" y="0"/>
            <a:ext cx="7301451" cy="5196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Szerszeń</a:t>
            </a:r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body" idx="1"/>
          </p:nvPr>
        </p:nvSpPr>
        <p:spPr>
          <a:xfrm>
            <a:off x="311700" y="1096150"/>
            <a:ext cx="4115100" cy="34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/>
              <a:t>to największa osa, żyjąca w Europie. Ma charakterystyczne żółto-czarne ubarwienie. Część głowy i przedtułów jest czerwonawy. Skrzydła są błoniaste, przeźroczyste, podczas spoczynku złożone wzdłuż ciała, przez co sprawiają wrażenie bardzo wąskich. Szerszeń ma duże oczy złożone, dość grube czułki i masywne żuwaczki. To owad o wyraźnym dymorfizmie płciowym.</a:t>
            </a:r>
            <a:endParaRPr/>
          </a:p>
        </p:txBody>
      </p:sp>
      <p:pic>
        <p:nvPicPr>
          <p:cNvPr id="155" name="Google Shape;15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6800" y="1096161"/>
            <a:ext cx="4717200" cy="2798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19050" y="1183200"/>
            <a:ext cx="5800700" cy="392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8"/>
          <p:cNvSpPr/>
          <p:nvPr/>
        </p:nvSpPr>
        <p:spPr>
          <a:xfrm>
            <a:off x="210800" y="73775"/>
            <a:ext cx="2845800" cy="1802400"/>
          </a:xfrm>
          <a:prstGeom prst="wedgeEllipseCallout">
            <a:avLst>
              <a:gd name="adj1" fmla="val 72761"/>
              <a:gd name="adj2" fmla="val 23333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5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Te owady mają w przyrodzie bardzo ważne zadanie. Zabijają chore i słabe owady, zapobiegając roznoszeniu chorób i niszczą szkodniki upraw.</a:t>
            </a:r>
            <a:endParaRPr sz="13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2" name="Google Shape;162;p28"/>
          <p:cNvSpPr/>
          <p:nvPr/>
        </p:nvSpPr>
        <p:spPr>
          <a:xfrm>
            <a:off x="84325" y="3067125"/>
            <a:ext cx="2972400" cy="2039400"/>
          </a:xfrm>
          <a:prstGeom prst="wedgeEllipseCallout">
            <a:avLst>
              <a:gd name="adj1" fmla="val 83033"/>
              <a:gd name="adj2" fmla="val -29836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15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Szerszenie potrafią zlokalizować oczy intruza i wystrzelić w tym kierunku jadu. Dla ludzi kończy się to zwykle poważnym podrażnieniem oczu oraz silnym bólem. Dlatego nie należy usuwać gniazd szerszeni samodzielnie. 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63" name="Google Shape;163;p28"/>
          <p:cNvSpPr/>
          <p:nvPr/>
        </p:nvSpPr>
        <p:spPr>
          <a:xfrm>
            <a:off x="5154050" y="73775"/>
            <a:ext cx="3990000" cy="2039400"/>
          </a:xfrm>
          <a:prstGeom prst="wedgeEllipse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300">
                <a:latin typeface="Comfortaa"/>
                <a:ea typeface="Comfortaa"/>
                <a:cs typeface="Comfortaa"/>
                <a:sym typeface="Comfortaa"/>
              </a:rPr>
              <a:t>Pomimo największego worka jadowego podczas żądlenia uwalnia średnio o 90 proc. mniej jadu aniżeli pszczoła. Ciekawostką jest też toksyczność jadu szerszenia, która jest kilkakrotnie niższa niż u pszczoły.</a:t>
            </a:r>
            <a:r>
              <a:rPr lang="pl"/>
              <a:t> 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9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Gniazdo szerszeni</a:t>
            </a:r>
            <a:endParaRPr/>
          </a:p>
        </p:txBody>
      </p:sp>
      <p:pic>
        <p:nvPicPr>
          <p:cNvPr id="169" name="Google Shape;16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728550"/>
            <a:ext cx="5744274" cy="341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5086" y="0"/>
            <a:ext cx="341891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9"/>
          <p:cNvSpPr txBox="1"/>
          <p:nvPr/>
        </p:nvSpPr>
        <p:spPr>
          <a:xfrm>
            <a:off x="84388" y="695650"/>
            <a:ext cx="55755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Materiałem do budowy gniazda os jest przerobiona masa miękkiego drewna zmieszana z wydzielinami gruczołów ślinowych. Robotnice smarują nimi powierzchnię gniazda chroniąc je przed deszczem oraz ułatwiając sobie jego rozpoznawanie.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30"/>
          <p:cNvSpPr txBox="1">
            <a:spLocks noGrp="1"/>
          </p:cNvSpPr>
          <p:nvPr>
            <p:ph type="title"/>
          </p:nvPr>
        </p:nvSpPr>
        <p:spPr>
          <a:xfrm>
            <a:off x="311700" y="3080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Trzmiele</a:t>
            </a:r>
            <a:endParaRPr/>
          </a:p>
        </p:txBody>
      </p:sp>
      <p:sp>
        <p:nvSpPr>
          <p:cNvPr id="178" name="Google Shape;178;p30"/>
          <p:cNvSpPr txBox="1"/>
          <p:nvPr/>
        </p:nvSpPr>
        <p:spPr>
          <a:xfrm>
            <a:off x="-73775" y="1159400"/>
            <a:ext cx="2677200" cy="20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rgbClr val="B6D7A8"/>
                </a:highlight>
              </a:rPr>
              <a:t>Trzmiele, bliscy kuzyni pszczoły miodnej, są często niedocenianymi owadami, choć ich znaczenie dla zachowania bioróżnorodności jest ogromne. Potrafią zapylać rośliny           w niekorzystnych warunkach atmosferycznych i dotrzeć do takich, które omijają pszczoły.</a:t>
            </a:r>
            <a:endParaRPr>
              <a:highlight>
                <a:srgbClr val="B6D7A8"/>
              </a:highlight>
            </a:endParaRPr>
          </a:p>
        </p:txBody>
      </p:sp>
      <p:sp>
        <p:nvSpPr>
          <p:cNvPr id="179" name="Google Shape;179;p30"/>
          <p:cNvSpPr txBox="1"/>
          <p:nvPr/>
        </p:nvSpPr>
        <p:spPr>
          <a:xfrm>
            <a:off x="6144000" y="0"/>
            <a:ext cx="3000000" cy="19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rgbClr val="B6D7A8"/>
                </a:highlight>
              </a:rPr>
              <a:t>Dowiedziono, że trzmiele są           w stanie wykonywać swoją pracę już w temperaturze bliskiej 12-13 stopni C przy warunkach atmosferycznych, które są niekorzystne dla pszczół takich jak: mgliste dni, delikatna mżawka,       a nawet dni z lekkim deszczem</a:t>
            </a:r>
            <a:endParaRPr>
              <a:highlight>
                <a:srgbClr val="B6D7A8"/>
              </a:highlight>
            </a:endParaRPr>
          </a:p>
        </p:txBody>
      </p:sp>
      <p:sp>
        <p:nvSpPr>
          <p:cNvPr id="180" name="Google Shape;180;p30"/>
          <p:cNvSpPr txBox="1"/>
          <p:nvPr/>
        </p:nvSpPr>
        <p:spPr>
          <a:xfrm>
            <a:off x="6144000" y="2856325"/>
            <a:ext cx="3000000" cy="17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rgbClr val="B6D7A8"/>
                </a:highlight>
              </a:rPr>
              <a:t>Trzmiele nie wykazują tzw. wierności kwiatowej. Oblatują właściwie wszystkie napotkane na swojej drodze kwiaty i nie skupiają się – tak jak pszczoły - tylko na jednym gatunku, który kwitnie masowo w danym czasie.</a:t>
            </a:r>
            <a:endParaRPr>
              <a:highlight>
                <a:srgbClr val="B6D7A8"/>
              </a:highlight>
            </a:endParaRPr>
          </a:p>
        </p:txBody>
      </p:sp>
      <p:sp>
        <p:nvSpPr>
          <p:cNvPr id="181" name="Google Shape;181;p30"/>
          <p:cNvSpPr txBox="1"/>
          <p:nvPr/>
        </p:nvSpPr>
        <p:spPr>
          <a:xfrm>
            <a:off x="0" y="4205450"/>
            <a:ext cx="3773400" cy="93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rgbClr val="B6D7A8"/>
                </a:highlight>
              </a:rPr>
              <a:t>Trzmiele atakują stosunkowo rzadko, właściwie tylko w samoobronie. Jednak jeśli już dojdzie do użądlenia przez trzmiela, jest ono bolesne.</a:t>
            </a:r>
            <a:endParaRPr>
              <a:highlight>
                <a:srgbClr val="B6D7A8"/>
              </a:highligh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4320791" y="211015"/>
            <a:ext cx="4360985" cy="894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13" name="Prostokąt 12"/>
          <p:cNvSpPr/>
          <p:nvPr/>
        </p:nvSpPr>
        <p:spPr>
          <a:xfrm>
            <a:off x="4443045" y="1428541"/>
            <a:ext cx="4360985" cy="894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645" y="504825"/>
            <a:ext cx="540226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Prostokąt 15"/>
          <p:cNvSpPr/>
          <p:nvPr/>
        </p:nvSpPr>
        <p:spPr>
          <a:xfrm>
            <a:off x="82060" y="3843496"/>
            <a:ext cx="4360985" cy="894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Prostokąt 16"/>
          <p:cNvSpPr/>
          <p:nvPr/>
        </p:nvSpPr>
        <p:spPr>
          <a:xfrm>
            <a:off x="4443045" y="2677048"/>
            <a:ext cx="4360985" cy="894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8" name="Prostokąt 17"/>
          <p:cNvSpPr/>
          <p:nvPr/>
        </p:nvSpPr>
        <p:spPr>
          <a:xfrm>
            <a:off x="4633964" y="4015992"/>
            <a:ext cx="4360985" cy="8943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86" y="1428541"/>
            <a:ext cx="5399087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934" y="3005400"/>
            <a:ext cx="5399087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486" y="4261550"/>
            <a:ext cx="539908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0" name="Picture 2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360" y="4015992"/>
            <a:ext cx="5399087" cy="592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8503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To w końcu bąk czy trzmiel?</a:t>
            </a:r>
            <a:endParaRPr/>
          </a:p>
        </p:txBody>
      </p:sp>
      <p:sp>
        <p:nvSpPr>
          <p:cNvPr id="187" name="Google Shape;187;p31"/>
          <p:cNvSpPr txBox="1"/>
          <p:nvPr/>
        </p:nvSpPr>
        <p:spPr>
          <a:xfrm>
            <a:off x="0" y="1117225"/>
            <a:ext cx="9075000" cy="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Trzmiel to owad, który potocznie nazywany jest bąkiem. Tymczasem bąk to owad, który należy do tej samej rodziny co... muchy. Z kolei trzmiel należy do rodziny pszczół i jest równie pożyteczny, jak one.</a:t>
            </a:r>
            <a:endParaRPr/>
          </a:p>
        </p:txBody>
      </p:sp>
      <p:sp>
        <p:nvSpPr>
          <p:cNvPr id="188" name="Google Shape;188;p31"/>
          <p:cNvSpPr txBox="1"/>
          <p:nvPr/>
        </p:nvSpPr>
        <p:spPr>
          <a:xfrm>
            <a:off x="5965800" y="1749600"/>
            <a:ext cx="3109200" cy="339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pl"/>
              <a:t>Bąk wyglądem przypomina muchę domową, jest jednak od niej znacznie większy. Oczy ma zielone, na tułowiu porastają mu żółte włoski   i lata, głośno brzęcząc. Samice bąków żywią się krwią. Ich ukłucia są bolesne, na skórze pozostaje duży bąbel, który potrafi swędzieć kilka dni. Bąki można spotkać zwłaszcza w okolicy pastwisk i zbiorników wodnych, zwłaszcza zabagnionych, gdzie samice składają jaja.</a:t>
            </a:r>
            <a:endParaRPr/>
          </a:p>
        </p:txBody>
      </p:sp>
      <p:pic>
        <p:nvPicPr>
          <p:cNvPr id="189" name="Google Shape;18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075" y="1780013"/>
            <a:ext cx="5132949" cy="333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2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Podsumowanie</a:t>
            </a:r>
            <a:endParaRPr/>
          </a:p>
        </p:txBody>
      </p:sp>
      <p:pic>
        <p:nvPicPr>
          <p:cNvPr id="195" name="Google Shape;19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3850" y="0"/>
            <a:ext cx="695015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2600" y="0"/>
            <a:ext cx="539691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8000" y="2479500"/>
            <a:ext cx="4736000" cy="26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Pszczoły</a:t>
            </a: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5634700" y="445025"/>
            <a:ext cx="3360900" cy="1717500"/>
          </a:xfrm>
          <a:prstGeom prst="wedgeEllipseCallout">
            <a:avLst>
              <a:gd name="adj1" fmla="val -37500"/>
              <a:gd name="adj2" fmla="val 80932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600"/>
              <a:t>W Polsce występuje prawie pięćset gatunków pszczół. Wśród nich ta najbardziej znana - pszczoła miodna.</a:t>
            </a:r>
            <a:endParaRPr sz="1600"/>
          </a:p>
        </p:txBody>
      </p:sp>
      <p:sp>
        <p:nvSpPr>
          <p:cNvPr id="67" name="Google Shape;67;p14"/>
          <p:cNvSpPr txBox="1"/>
          <p:nvPr/>
        </p:nvSpPr>
        <p:spPr>
          <a:xfrm>
            <a:off x="182050" y="1223325"/>
            <a:ext cx="4958400" cy="36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pl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Pszczoły miodne tworzą społeczeństwa        (w gnieździe może żyć około 80 tysięcy osobników), w których każdy z osobników pełni jakąś rolę.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pl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Na czele stoi </a:t>
            </a:r>
            <a:r>
              <a:rPr lang="pl" sz="16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królowa</a:t>
            </a:r>
            <a:r>
              <a:rPr lang="pl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, która składa jaja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pl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Najliczniejszą grupę stanowią </a:t>
            </a:r>
            <a:r>
              <a:rPr lang="pl" sz="16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robotnice</a:t>
            </a:r>
            <a:r>
              <a:rPr lang="pl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 (samice niezdolne do rozrodu) - wykonują one różne prace, m.in. zbierają pyłek i nektar, czyszczą ul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30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●"/>
            </a:pPr>
            <a:r>
              <a:rPr lang="pl" sz="16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Trutnie</a:t>
            </a:r>
            <a:r>
              <a:rPr lang="pl" sz="16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 to samce, które wylęgają się z niezapłodnionych jaj - pełnią jedynie funkcje prokreacyjne</a:t>
            </a:r>
            <a:endParaRPr sz="1600">
              <a:solidFill>
                <a:schemeClr val="dk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900"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6262" y="0"/>
            <a:ext cx="7711488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Królowa</a:t>
            </a:r>
            <a:endParaRPr/>
          </a:p>
        </p:txBody>
      </p:sp>
      <p:sp>
        <p:nvSpPr>
          <p:cNvPr id="78" name="Google Shape;78;p16"/>
          <p:cNvSpPr txBox="1"/>
          <p:nvPr/>
        </p:nvSpPr>
        <p:spPr>
          <a:xfrm>
            <a:off x="220425" y="1217625"/>
            <a:ext cx="8611800" cy="87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Comfortaa"/>
                <a:ea typeface="Comfortaa"/>
                <a:cs typeface="Comfortaa"/>
                <a:sym typeface="Comfortaa"/>
              </a:rPr>
              <a:t>Królowa nazywana jest także matką, ponieważ tylko ona składa jaja w danej społeczności. Która pszczoła będzie królową? Wszystko zależy od pokarmu. Larwa, która ma w przyszłości być królową karmiona jest mleczkiem dłużej niż pozostałe.</a:t>
            </a:r>
            <a:endParaRPr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41225"/>
            <a:ext cx="2273044" cy="2749874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/>
          <p:nvPr/>
        </p:nvSpPr>
        <p:spPr>
          <a:xfrm>
            <a:off x="2834700" y="3233050"/>
            <a:ext cx="3474600" cy="1584900"/>
          </a:xfrm>
          <a:prstGeom prst="wedgeEllipseCallout">
            <a:avLst>
              <a:gd name="adj1" fmla="val -65105"/>
              <a:gd name="adj2" fmla="val -14898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>
                <a:latin typeface="Lobster"/>
                <a:ea typeface="Lobster"/>
                <a:cs typeface="Lobster"/>
                <a:sym typeface="Lobster"/>
              </a:rPr>
              <a:t>Mam około 17-20 milimetrów długości</a:t>
            </a:r>
            <a:endParaRPr sz="2200"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2425450" y="1994425"/>
            <a:ext cx="6406800" cy="7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 b="1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Larwa pszczoły królowej</a:t>
            </a:r>
            <a:r>
              <a:rPr lang="pl" sz="1200">
                <a:solidFill>
                  <a:schemeClr val="dk2"/>
                </a:solidFill>
                <a:latin typeface="Comfortaa"/>
                <a:ea typeface="Comfortaa"/>
                <a:cs typeface="Comfortaa"/>
                <a:sym typeface="Comfortaa"/>
              </a:rPr>
              <a:t> rozwija się w mateczniku, w którym stopniowo przepoczwarza się w dorosłą królową, jest karmiona specjalnym mleczkiem. Początkowo jajeczko złożone na dnie komórki przemienia się w larwę w ciągu trzech dni.</a:t>
            </a:r>
            <a:endParaRPr sz="15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800" y="25400"/>
            <a:ext cx="7639049" cy="509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549" y="0"/>
            <a:ext cx="88174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8"/>
          <p:cNvSpPr txBox="1">
            <a:spLocks noGrp="1"/>
          </p:cNvSpPr>
          <p:nvPr>
            <p:ph type="title"/>
          </p:nvPr>
        </p:nvSpPr>
        <p:spPr>
          <a:xfrm>
            <a:off x="5147700" y="0"/>
            <a:ext cx="3996300" cy="5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Jak wygląda ich dom?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575" y="-42000"/>
            <a:ext cx="8889426" cy="518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8" y="0"/>
            <a:ext cx="772346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-4200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highlight>
                  <a:srgbClr val="FFE599"/>
                </a:highlight>
              </a:rPr>
              <a:t>Praca pszczół w ulu</a:t>
            </a:r>
            <a:endParaRPr>
              <a:highlight>
                <a:srgbClr val="FFE599"/>
              </a:highlight>
            </a:endParaRPr>
          </a:p>
        </p:txBody>
      </p:sp>
      <p:sp>
        <p:nvSpPr>
          <p:cNvPr id="104" name="Google Shape;104;p20"/>
          <p:cNvSpPr txBox="1"/>
          <p:nvPr/>
        </p:nvSpPr>
        <p:spPr>
          <a:xfrm>
            <a:off x="2792175" y="314900"/>
            <a:ext cx="6404400" cy="482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l" sz="1600" b="1">
                <a:highlight>
                  <a:srgbClr val="FFE599"/>
                </a:highlight>
                <a:latin typeface="Comfortaa"/>
                <a:ea typeface="Comfortaa"/>
                <a:cs typeface="Comfortaa"/>
                <a:sym typeface="Comfortaa"/>
              </a:rPr>
              <a:t>Pszczoły miodne dzielą swoją pracę ze względu na na wiek:</a:t>
            </a:r>
            <a:endParaRPr sz="1600" b="1">
              <a:highlight>
                <a:srgbClr val="FFE599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omfortaa"/>
              <a:buChar char="●"/>
            </a:pPr>
            <a:r>
              <a:rPr lang="pl" sz="1600" b="1">
                <a:highlight>
                  <a:srgbClr val="FFE599"/>
                </a:highlight>
                <a:latin typeface="Comfortaa"/>
                <a:ea typeface="Comfortaa"/>
                <a:cs typeface="Comfortaa"/>
                <a:sym typeface="Comfortaa"/>
              </a:rPr>
              <a:t>jedno-dwudniowe pszczoły głównie czyszczą plastry,   w których się urodziły oraz zapewniają ciepło swemu potomstwu,</a:t>
            </a:r>
            <a:endParaRPr sz="1600" b="1">
              <a:highlight>
                <a:srgbClr val="FFE599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omfortaa"/>
              <a:buChar char="●"/>
            </a:pPr>
            <a:r>
              <a:rPr lang="pl" sz="1600" b="1">
                <a:highlight>
                  <a:srgbClr val="FFE599"/>
                </a:highlight>
                <a:latin typeface="Comfortaa"/>
                <a:ea typeface="Comfortaa"/>
                <a:cs typeface="Comfortaa"/>
                <a:sym typeface="Comfortaa"/>
              </a:rPr>
              <a:t>pszczoły trzy-pięciodniowe karmią starsze larwy,</a:t>
            </a:r>
            <a:endParaRPr sz="1600" b="1">
              <a:highlight>
                <a:srgbClr val="FFE599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omfortaa"/>
              <a:buChar char="●"/>
            </a:pPr>
            <a:r>
              <a:rPr lang="pl" sz="1600" b="1">
                <a:highlight>
                  <a:srgbClr val="FFE599"/>
                </a:highlight>
                <a:latin typeface="Comfortaa"/>
                <a:ea typeface="Comfortaa"/>
                <a:cs typeface="Comfortaa"/>
                <a:sym typeface="Comfortaa"/>
              </a:rPr>
              <a:t>pszczoły żyjące od sześciu do jedenastu dni karmią najmłodsze larwy,</a:t>
            </a:r>
            <a:endParaRPr sz="1600" b="1">
              <a:highlight>
                <a:srgbClr val="FFE599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omfortaa"/>
              <a:buChar char="●"/>
            </a:pPr>
            <a:r>
              <a:rPr lang="pl" sz="1600" b="1">
                <a:highlight>
                  <a:srgbClr val="FFE599"/>
                </a:highlight>
                <a:latin typeface="Comfortaa"/>
                <a:ea typeface="Comfortaa"/>
                <a:cs typeface="Comfortaa"/>
                <a:sym typeface="Comfortaa"/>
              </a:rPr>
              <a:t>pszczoły dwunasto-siedemnastodniowe zajmują się produkcją wosku, przynoszą pożywienie i budują plastry,</a:t>
            </a:r>
            <a:endParaRPr sz="1600" b="1">
              <a:highlight>
                <a:srgbClr val="FFE599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omfortaa"/>
              <a:buChar char="●"/>
            </a:pPr>
            <a:r>
              <a:rPr lang="pl" sz="1600" b="1">
                <a:highlight>
                  <a:srgbClr val="FFE599"/>
                </a:highlight>
                <a:latin typeface="Comfortaa"/>
                <a:ea typeface="Comfortaa"/>
                <a:cs typeface="Comfortaa"/>
                <a:sym typeface="Comfortaa"/>
              </a:rPr>
              <a:t>pszczoły mające od osiemnastu do dwudziestu jeden dni chronią wejścia do ula, pełnią wartę,</a:t>
            </a:r>
            <a:endParaRPr sz="1600" b="1">
              <a:highlight>
                <a:srgbClr val="FFE599"/>
              </a:highlight>
              <a:latin typeface="Comfortaa"/>
              <a:ea typeface="Comfortaa"/>
              <a:cs typeface="Comfortaa"/>
              <a:sym typeface="Comfortaa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Comfortaa"/>
              <a:buChar char="●"/>
            </a:pPr>
            <a:r>
              <a:rPr lang="pl" sz="1600" b="1">
                <a:highlight>
                  <a:srgbClr val="FFE599"/>
                </a:highlight>
                <a:latin typeface="Comfortaa"/>
                <a:ea typeface="Comfortaa"/>
                <a:cs typeface="Comfortaa"/>
                <a:sym typeface="Comfortaa"/>
              </a:rPr>
              <a:t>najstarsze pszczoły, żyjące od 22 dni do swojej śmierci (zwykle umierają około 40-45 dnia życia) latają, zbierając nektar, wodę, pyłki oraz inne niezbędne produkty.</a:t>
            </a:r>
            <a:endParaRPr sz="1600" b="1">
              <a:highlight>
                <a:srgbClr val="FFE599"/>
              </a:highlight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1261</Words>
  <Application>Microsoft Office PowerPoint</Application>
  <PresentationFormat>Pokaz na ekranie (16:9)</PresentationFormat>
  <Paragraphs>51</Paragraphs>
  <Slides>22</Slides>
  <Notes>21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9" baseType="lpstr">
      <vt:lpstr>Arial</vt:lpstr>
      <vt:lpstr>Montserrat</vt:lpstr>
      <vt:lpstr>Lobster</vt:lpstr>
      <vt:lpstr>Playfair Display</vt:lpstr>
      <vt:lpstr>Comfortaa</vt:lpstr>
      <vt:lpstr>Oswald</vt:lpstr>
      <vt:lpstr>Pop</vt:lpstr>
      <vt:lpstr>Co tak bzyczy?</vt:lpstr>
      <vt:lpstr>Prezentacja programu PowerPoint</vt:lpstr>
      <vt:lpstr>Pszczoły</vt:lpstr>
      <vt:lpstr>Prezentacja programu PowerPoint</vt:lpstr>
      <vt:lpstr>Królowa</vt:lpstr>
      <vt:lpstr>Prezentacja programu PowerPoint</vt:lpstr>
      <vt:lpstr>Jak wygląda ich dom?</vt:lpstr>
      <vt:lpstr>Prezentacja programu PowerPoint</vt:lpstr>
      <vt:lpstr>Praca pszczół w ulu</vt:lpstr>
      <vt:lpstr>Miód pszczeli</vt:lpstr>
      <vt:lpstr>Osy</vt:lpstr>
      <vt:lpstr>Prezentacja programu PowerPoint</vt:lpstr>
      <vt:lpstr>Dom os</vt:lpstr>
      <vt:lpstr>Prezentacja programu PowerPoint</vt:lpstr>
      <vt:lpstr>Jak odróżnić pszczołę od osy</vt:lpstr>
      <vt:lpstr>Szerszeń</vt:lpstr>
      <vt:lpstr>Prezentacja programu PowerPoint</vt:lpstr>
      <vt:lpstr>Gniazdo szerszeni</vt:lpstr>
      <vt:lpstr>Trzmiele</vt:lpstr>
      <vt:lpstr>To w końcu bąk czy trzmiel?</vt:lpstr>
      <vt:lpstr>Podsumowanie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 tak bzyczy?</dc:title>
  <dc:creator>samsung</dc:creator>
  <cp:lastModifiedBy>samsung</cp:lastModifiedBy>
  <cp:revision>3</cp:revision>
  <dcterms:modified xsi:type="dcterms:W3CDTF">2020-05-13T06:50:33Z</dcterms:modified>
</cp:coreProperties>
</file>