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unknown"/>
  <Override PartName="/ppt/media/media2.wav" ContentType="audio/unknown"/>
  <Override PartName="/ppt/media/image1.jpeg" ContentType="image/jpeg"/>
  <Override PartName="/ppt/media/image2.jpeg" ContentType="image/jpeg"/>
  <Override PartName="/ppt/media/media3.wav" ContentType="audio/unknown"/>
  <Override PartName="/ppt/media/media4.wav" ContentType="audio/unknown"/>
  <Override PartName="/ppt/media/media5.wav" ContentType="audio/unknown"/>
  <Override PartName="/ppt/media/media6.wav" ContentType="audio/unknown"/>
  <Override PartName="/ppt/media/media7.wav" ContentType="audio/unknown"/>
  <Override PartName="/ppt/media/media8.wav" ContentType="audio/unknown"/>
  <Override PartName="/ppt/media/media9.wav" ContentType="audio/unknown"/>
  <Override PartName="/ppt/media/media10.wav" ContentType="audio/unknown"/>
  <Override PartName="/ppt/media/media11.wav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484"/>
              </a:solidFill>
              <a:prstDash val="solid"/>
              <a:miter lim="400000"/>
            </a:ln>
          </a:right>
          <a:top>
            <a:ln w="12700" cap="flat">
              <a:solidFill>
                <a:srgbClr val="A9A484"/>
              </a:solidFill>
              <a:prstDash val="solid"/>
              <a:miter lim="400000"/>
            </a:ln>
          </a:top>
          <a:bottom>
            <a:ln w="12700" cap="flat">
              <a:solidFill>
                <a:srgbClr val="A9A4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4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4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484"/>
              </a:solidFill>
              <a:prstDash val="solid"/>
              <a:miter lim="400000"/>
            </a:ln>
          </a:left>
          <a:right>
            <a:ln w="12700" cap="flat">
              <a:solidFill>
                <a:srgbClr val="A9A4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9A4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4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7D9"/>
          </a:solidFill>
        </a:fill>
      </a:tcStyle>
    </a:wholeTbl>
    <a:band2H>
      <a:tcTxStyle b="def" i="def"/>
      <a:tcStyle>
        <a:tcBdr/>
        <a:fill>
          <a:solidFill>
            <a:srgbClr val="E9EC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DED8"/>
          </a:solidFill>
        </a:fill>
      </a:tcStyle>
    </a:wholeTbl>
    <a:band2H>
      <a:tcTxStyle b="def" i="def"/>
      <a:tcStyle>
        <a:tcBdr/>
        <a:fill>
          <a:solidFill>
            <a:srgbClr val="F2EF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2D6"/>
          </a:solidFill>
        </a:fill>
      </a:tcStyle>
    </a:wholeTbl>
    <a:band2H>
      <a:tcTxStyle b="def" i="def"/>
      <a:tcStyle>
        <a:tcBdr/>
        <a:fill>
          <a:solidFill>
            <a:srgbClr val="EAEA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ia"/>
          <p:cNvSpPr/>
          <p:nvPr/>
        </p:nvSpPr>
        <p:spPr>
          <a:xfrm>
            <a:off x="571497" y="4749801"/>
            <a:ext cx="11868100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" name="Tekst tytułowy"/>
          <p:cNvSpPr txBox="1"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14" name="Treść - poziom 1…"/>
          <p:cNvSpPr txBox="1"/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5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reść - poziom 1…"/>
          <p:cNvSpPr txBox="1"/>
          <p:nvPr>
            <p:ph type="body" sz="quarter" idx="1"/>
          </p:nvPr>
        </p:nvSpPr>
        <p:spPr>
          <a:xfrm>
            <a:off x="1270000" y="6362700"/>
            <a:ext cx="10464800" cy="498422"/>
          </a:xfrm>
          <a:prstGeom prst="rect">
            <a:avLst/>
          </a:prstGeom>
        </p:spPr>
        <p:txBody>
          <a:bodyPr/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787400" indent="-330200" algn="ctr" defTabSz="457200">
              <a:spcBef>
                <a:spcPts val="0"/>
              </a:spcBef>
              <a:buFontTx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244600" indent="-330200" algn="ctr" defTabSz="457200">
              <a:spcBef>
                <a:spcPts val="0"/>
              </a:spcBef>
              <a:buFontTx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701800" indent="-330200" algn="ctr" defTabSz="457200">
              <a:spcBef>
                <a:spcPts val="0"/>
              </a:spcBef>
              <a:buFontTx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159000" indent="-330200" algn="ctr" defTabSz="457200">
              <a:spcBef>
                <a:spcPts val="0"/>
              </a:spcBef>
              <a:buFontTx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02" name="„Wpisz tu cytat.”"/>
          <p:cNvSpPr txBox="1"/>
          <p:nvPr>
            <p:ph type="body" sz="quarter" idx="13"/>
          </p:nvPr>
        </p:nvSpPr>
        <p:spPr>
          <a:xfrm>
            <a:off x="1270000" y="4292600"/>
            <a:ext cx="10464800" cy="711200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103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brazek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ia"/>
          <p:cNvSpPr/>
          <p:nvPr/>
        </p:nvSpPr>
        <p:spPr>
          <a:xfrm>
            <a:off x="7543797" y="7975599"/>
            <a:ext cx="5" cy="142253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" name="Obrazek"/>
          <p:cNvSpPr/>
          <p:nvPr>
            <p:ph type="pic" idx="13"/>
          </p:nvPr>
        </p:nvSpPr>
        <p:spPr>
          <a:xfrm>
            <a:off x="0" y="0"/>
            <a:ext cx="13004800" cy="759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Tekst tytułowy"/>
          <p:cNvSpPr txBox="1"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Tekst tytułowy</a:t>
            </a:r>
          </a:p>
        </p:txBody>
      </p:sp>
      <p:sp>
        <p:nvSpPr>
          <p:cNvPr id="25" name="Treść - poziom 1…"/>
          <p:cNvSpPr txBox="1"/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6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ytuł (na środk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kst tytułowy"/>
          <p:cNvSpPr txBox="1"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/>
            <a:r>
              <a:t>Tekst tytułowy</a:t>
            </a:r>
          </a:p>
        </p:txBody>
      </p:sp>
      <p:sp>
        <p:nvSpPr>
          <p:cNvPr id="34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ia"/>
          <p:cNvSpPr/>
          <p:nvPr/>
        </p:nvSpPr>
        <p:spPr>
          <a:xfrm>
            <a:off x="571500" y="4864099"/>
            <a:ext cx="5334477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" name="Obrazek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Tekst tytułowy"/>
          <p:cNvSpPr txBox="1"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44" name="Treść - poziom 1…"/>
          <p:cNvSpPr txBox="1"/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5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53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61" name="Treść - poziom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2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ia"/>
          <p:cNvSpPr/>
          <p:nvPr/>
        </p:nvSpPr>
        <p:spPr>
          <a:xfrm>
            <a:off x="571500" y="1968499"/>
            <a:ext cx="5073394" cy="135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0" name="Obrazek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Tekst tytułowy"/>
          <p:cNvSpPr txBox="1"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72" name="Treść - poziom 1…"/>
          <p:cNvSpPr txBox="1"/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+mj-lt"/>
                <a:ea typeface="+mj-ea"/>
                <a:cs typeface="+mj-cs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+mj-lt"/>
                <a:ea typeface="+mj-ea"/>
                <a:cs typeface="+mj-cs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+mj-lt"/>
                <a:ea typeface="+mj-ea"/>
                <a:cs typeface="+mj-cs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+mj-lt"/>
                <a:ea typeface="+mj-ea"/>
                <a:cs typeface="+mj-cs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3" name="Numer slajdu"/>
          <p:cNvSpPr txBox="1"/>
          <p:nvPr>
            <p:ph type="sldNum" sz="quarter" idx="2"/>
          </p:nvPr>
        </p:nvSpPr>
        <p:spPr>
          <a:xfrm>
            <a:off x="510743" y="9199778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reść - poziom 1…"/>
          <p:cNvSpPr txBox="1"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1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ia"/>
          <p:cNvSpPr/>
          <p:nvPr/>
        </p:nvSpPr>
        <p:spPr>
          <a:xfrm flipH="1">
            <a:off x="9055096" y="507999"/>
            <a:ext cx="129" cy="7975634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" name="Linia"/>
          <p:cNvSpPr/>
          <p:nvPr/>
        </p:nvSpPr>
        <p:spPr>
          <a:xfrm>
            <a:off x="9055096" y="4464049"/>
            <a:ext cx="3448504" cy="6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0" name="Obrazek"/>
          <p:cNvSpPr/>
          <p:nvPr>
            <p:ph type="pic" sz="quarter" idx="13"/>
          </p:nvPr>
        </p:nvSpPr>
        <p:spPr>
          <a:xfrm>
            <a:off x="9220200" y="4622800"/>
            <a:ext cx="3276600" cy="386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Obrazek"/>
          <p:cNvSpPr/>
          <p:nvPr>
            <p:ph type="pic" sz="quarter" idx="14"/>
          </p:nvPr>
        </p:nvSpPr>
        <p:spPr>
          <a:xfrm>
            <a:off x="9220200" y="508000"/>
            <a:ext cx="3276600" cy="379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Obrazek"/>
          <p:cNvSpPr/>
          <p:nvPr>
            <p:ph type="pic" idx="15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Treść - poziom 1…"/>
          <p:cNvSpPr txBox="1"/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4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a"/>
          <p:cNvSpPr/>
          <p:nvPr/>
        </p:nvSpPr>
        <p:spPr>
          <a:xfrm>
            <a:off x="571500" y="1968500"/>
            <a:ext cx="11868107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" name="Tekst tytułowy"/>
          <p:cNvSpPr txBox="1"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4" name="Treść - poziom 1…"/>
          <p:cNvSpPr txBox="1"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/>
          <p:cNvSpPr txBox="1"/>
          <p:nvPr>
            <p:ph type="sldNum" sz="quarter" idx="2"/>
          </p:nvPr>
        </p:nvSpPr>
        <p:spPr>
          <a:xfrm>
            <a:off x="12268202" y="9199778"/>
            <a:ext cx="312014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4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3" Type="http://schemas.microsoft.com/office/2007/relationships/media" Target="../media/media1.wav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ordwall.net/pl/resource/988479" TargetMode="External"/><Relationship Id="rId3" Type="http://schemas.openxmlformats.org/officeDocument/2006/relationships/hyperlink" Target="https://wordwall.net/pl/resource/520617" TargetMode="External"/><Relationship Id="rId4" Type="http://schemas.openxmlformats.org/officeDocument/2006/relationships/hyperlink" Target="https://wordwall.net/pl/resource/622670" TargetMode="External"/><Relationship Id="rId5" Type="http://schemas.openxmlformats.org/officeDocument/2006/relationships/audio" Target="../media/media10.wav"/><Relationship Id="rId6" Type="http://schemas.microsoft.com/office/2007/relationships/media" Target="../media/media10.wav"/><Relationship Id="rId7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mm.trawicka@wp.pl" TargetMode="External"/><Relationship Id="rId3" Type="http://schemas.openxmlformats.org/officeDocument/2006/relationships/audio" Target="../media/media11.wav"/><Relationship Id="rId4" Type="http://schemas.microsoft.com/office/2007/relationships/media" Target="../media/media11.wav"/><Relationship Id="rId5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audio" Target="../media/media2.wav"/><Relationship Id="rId4" Type="http://schemas.microsoft.com/office/2007/relationships/media" Target="../media/media2.wav"/><Relationship Id="rId5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audio" Target="../media/media3.wav"/><Relationship Id="rId5" Type="http://schemas.microsoft.com/office/2007/relationships/media" Target="../media/media3.wav"/><Relationship Id="rId6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3" Type="http://schemas.microsoft.com/office/2007/relationships/media" Target="../media/media4.wav"/><Relationship Id="rId4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3" Type="http://schemas.microsoft.com/office/2007/relationships/media" Target="../media/media5.wav"/><Relationship Id="rId4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audio" Target="../media/media6.wav"/><Relationship Id="rId5" Type="http://schemas.microsoft.com/office/2007/relationships/media" Target="../media/media6.wav"/><Relationship Id="rId6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audio" Target="../media/media7.wav"/><Relationship Id="rId5" Type="http://schemas.microsoft.com/office/2007/relationships/media" Target="../media/media7.wav"/><Relationship Id="rId6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3" Type="http://schemas.microsoft.com/office/2007/relationships/media" Target="../media/media8.wav"/><Relationship Id="rId4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audio" Target="../media/media9.wav"/><Relationship Id="rId3" Type="http://schemas.microsoft.com/office/2007/relationships/media" Target="../media/media9.wav"/><Relationship Id="rId4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Deutsch Klasse 5 Wir Smart 2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Deutsch Klasse 5 Wir Smart 2</a:t>
            </a:r>
          </a:p>
        </p:txBody>
      </p:sp>
      <p:sp>
        <p:nvSpPr>
          <p:cNvPr id="128" name="1. Die Wiederholung - Sportarten, Hobbys…"/>
          <p:cNvSpPr txBox="1"/>
          <p:nvPr>
            <p:ph type="subTitle" sz="quarter" idx="1"/>
          </p:nvPr>
        </p:nvSpPr>
        <p:spPr>
          <a:xfrm>
            <a:off x="571500" y="5003929"/>
            <a:ext cx="11861800" cy="1016002"/>
          </a:xfrm>
          <a:prstGeom prst="rect">
            <a:avLst/>
          </a:prstGeom>
        </p:spPr>
        <p:txBody>
          <a:bodyPr/>
          <a:lstStyle/>
          <a:p>
            <a:pPr/>
            <a:r>
              <a:t>1. Die Wiederholung - Sportarten, Hobbys</a:t>
            </a:r>
          </a:p>
          <a:p>
            <a:pPr/>
            <a:r>
              <a:t>2. Zaimki dzierżawcze - czasownik „gehören”</a:t>
            </a:r>
          </a:p>
        </p:txBody>
      </p:sp>
      <p:pic>
        <p:nvPicPr>
          <p:cNvPr id="129" name="#1-Klase 5_1.wav" descr="#1-Klase 5_1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952293" y="64554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2698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hema: Zaimki dzierżawcze - Sprachspiele"/>
          <p:cNvSpPr txBox="1"/>
          <p:nvPr/>
        </p:nvSpPr>
        <p:spPr>
          <a:xfrm>
            <a:off x="571500" y="556125"/>
            <a:ext cx="11861800" cy="1162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 defTabSz="310392">
              <a:defRPr sz="3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Thema: Zaimki dzierżawcze - Sprachspiele</a:t>
            </a:r>
          </a:p>
        </p:txBody>
      </p:sp>
      <p:sp>
        <p:nvSpPr>
          <p:cNvPr id="175" name="https://wordwall.net/pl/resource/988479…"/>
          <p:cNvSpPr txBox="1"/>
          <p:nvPr/>
        </p:nvSpPr>
        <p:spPr>
          <a:xfrm>
            <a:off x="1974730" y="3994377"/>
            <a:ext cx="10428207" cy="1764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7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 Neue"/>
              </a:defRPr>
            </a:pPr>
            <a:r>
              <a:rPr>
                <a:hlinkClick r:id="rId2" invalidUrl="" action="" tgtFrame="" tooltip="" history="1" highlightClick="0" endSnd="0"/>
              </a:rPr>
              <a:t>https://wordwall.net/pl/resource/988479</a:t>
            </a:r>
          </a:p>
          <a:p>
            <a:pPr algn="l" defTabSz="457200">
              <a:defRPr sz="37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 Neue"/>
              </a:defRPr>
            </a:pPr>
            <a:r>
              <a:rPr>
                <a:hlinkClick r:id="rId3" invalidUrl="" action="" tgtFrame="" tooltip="" history="1" highlightClick="0" endSnd="0"/>
              </a:rPr>
              <a:t>https://wordwall.net/pl/resource/520617</a:t>
            </a:r>
          </a:p>
          <a:p>
            <a:pPr algn="l" defTabSz="457200">
              <a:defRPr sz="37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 Neue"/>
              </a:defRPr>
            </a:pPr>
            <a:r>
              <a:rPr>
                <a:hlinkClick r:id="rId4" invalidUrl="" action="" tgtFrame="" tooltip="" history="1" highlightClick="0" endSnd="0"/>
              </a:rPr>
              <a:t>https://wordwall.net/pl/resource/622670</a:t>
            </a:r>
          </a:p>
        </p:txBody>
      </p:sp>
      <p:pic>
        <p:nvPicPr>
          <p:cNvPr id="176" name="#10-sprachspiele_1.wav" descr="#10-sprachspiele_1.wa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9178386" y="167611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662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Die Hausaufgabe"/>
          <p:cNvSpPr txBox="1"/>
          <p:nvPr>
            <p:ph type="title"/>
          </p:nvPr>
        </p:nvSpPr>
        <p:spPr>
          <a:xfrm>
            <a:off x="571500" y="905501"/>
            <a:ext cx="11861800" cy="1152999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Die Hausaufgabe</a:t>
            </a:r>
          </a:p>
        </p:txBody>
      </p:sp>
      <p:sp>
        <p:nvSpPr>
          <p:cNvPr id="179" name="Mache ein Projekt - „mein Hobby"/>
          <p:cNvSpPr txBox="1"/>
          <p:nvPr/>
        </p:nvSpPr>
        <p:spPr>
          <a:xfrm>
            <a:off x="1732229" y="1827410"/>
            <a:ext cx="8906755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1. Mache ein Projekt - „mein Hobby”</a:t>
            </a:r>
          </a:p>
        </p:txBody>
      </p:sp>
      <p:sp>
        <p:nvSpPr>
          <p:cNvPr id="180" name="Opowiedz jak najwięcej o sobie (Name, Alter, Familie, Haustiere, Schule, Essen)…"/>
          <p:cNvSpPr txBox="1"/>
          <p:nvPr/>
        </p:nvSpPr>
        <p:spPr>
          <a:xfrm>
            <a:off x="1774569" y="2652584"/>
            <a:ext cx="9963661" cy="4662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Opowiedz jak najwięcej o sobie (Name, Alter, Familie, Haustiere, Schule, Essen)</a:t>
            </a:r>
          </a:p>
          <a:p>
            <a:pPr algn="l"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Opisując hobby uwzględnij pytania:</a:t>
            </a:r>
          </a:p>
          <a:p>
            <a:pPr marL="457198" indent="-457198" algn="l">
              <a:buSzPct val="75000"/>
              <a:buFont typeface="Helvetica Neue"/>
              <a:buChar char="-"/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Was kannst du gut machen?</a:t>
            </a:r>
          </a:p>
          <a:p>
            <a:pPr marL="457198" indent="-457198" algn="l">
              <a:buSzPct val="75000"/>
              <a:buFont typeface="Helvetica Neue"/>
              <a:buChar char="-"/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Was brauchst du fur dein Hobby? </a:t>
            </a:r>
          </a:p>
          <a:p>
            <a:pPr marL="457198" indent="-457198" algn="l">
              <a:buSzPct val="75000"/>
              <a:buFont typeface="Helvetica Neue"/>
              <a:buChar char="-"/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Was kannst du nicht ?</a:t>
            </a:r>
          </a:p>
          <a:p>
            <a:pPr marL="457198" indent="-457198" algn="l">
              <a:buSzPct val="75000"/>
              <a:buFont typeface="Helvetica Neue"/>
              <a:buChar char="-"/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Was willst du noch lernen?</a:t>
            </a:r>
          </a:p>
          <a:p>
            <a:pPr marL="457198" indent="-457198" algn="l">
              <a:buSzPct val="75000"/>
              <a:buFont typeface="Helvetica Neue"/>
              <a:buChar char="-"/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Was musst du also machen (einen Kurs besuchen)? </a:t>
            </a:r>
          </a:p>
          <a:p>
            <a:pPr marL="457198" indent="-457198" algn="l">
              <a:buSzPct val="75000"/>
              <a:buFont typeface="Helvetica Neue"/>
              <a:buChar char="-"/>
              <a:defRPr sz="3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hlinkClick r:id="rId2" invalidUrl="" action="" tgtFrame="" tooltip="" history="1" highlightClick="0" endSnd="0"/>
              </a:rPr>
              <a:t>mm.trawicka@wp.pl</a:t>
            </a:r>
            <a:r>
              <a:rPr u="none">
                <a:solidFill>
                  <a:srgbClr val="000000"/>
                </a:solidFill>
                <a:uFillTx/>
              </a:rPr>
              <a:t>- schicke dein Projekt auf meine       I- Mail- Adresse</a:t>
            </a:r>
          </a:p>
        </p:txBody>
      </p:sp>
      <p:sp>
        <p:nvSpPr>
          <p:cNvPr id="181" name="Zeszyt ćwiczeń :…"/>
          <p:cNvSpPr txBox="1"/>
          <p:nvPr/>
        </p:nvSpPr>
        <p:spPr>
          <a:xfrm>
            <a:off x="1779082" y="7627980"/>
            <a:ext cx="10208636" cy="981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1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2. Zeszyt ćwiczeń :</a:t>
            </a:r>
          </a:p>
          <a:p>
            <a:pPr algn="l">
              <a:defRPr sz="2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ćw. 16 - 21 str. 68 - 70</a:t>
            </a:r>
          </a:p>
        </p:txBody>
      </p:sp>
      <p:pic>
        <p:nvPicPr>
          <p:cNvPr id="182" name="#11-hausaufgabe_1.wav" descr="#11-hausaufgabe_1.wa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349625" y="722906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94512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portart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Sportarten</a:t>
            </a:r>
          </a:p>
        </p:txBody>
      </p:sp>
      <p:sp>
        <p:nvSpPr>
          <p:cNvPr id="132" name="Sportarten: (S. 46)…"/>
          <p:cNvSpPr txBox="1"/>
          <p:nvPr>
            <p:ph type="body" sz="half" idx="1"/>
          </p:nvPr>
        </p:nvSpPr>
        <p:spPr>
          <a:xfrm>
            <a:off x="1041400" y="2870200"/>
            <a:ext cx="5080000" cy="6667500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b="1" sz="2800">
                <a:solidFill>
                  <a:srgbClr val="000000"/>
                </a:solidFill>
              </a:defRPr>
            </a:pPr>
            <a:r>
              <a:t>Sportarten: (S. 46)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</a:defRPr>
            </a:pPr>
            <a:r>
              <a:t>-joggen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</a:defRPr>
            </a:pPr>
            <a:r>
              <a:t>-Fußball spielen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</a:defRPr>
            </a:pPr>
            <a:r>
              <a:t>-inlineskaten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</a:defRPr>
            </a:pPr>
            <a:r>
              <a:t>-Rad fahren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</a:defRPr>
            </a:pPr>
            <a:r>
              <a:t>-Ski fahren\Tennis spielen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</a:defRPr>
            </a:pPr>
            <a:r>
              <a:t>-Surfen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</a:defRPr>
            </a:pPr>
            <a:r>
              <a:t>-Reiten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</a:defRPr>
            </a:pPr>
            <a:r>
              <a:t>-Volleyball spielen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</a:defRPr>
            </a:pPr>
            <a:r>
              <a:t>-Schwimmen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</a:defRPr>
            </a:pPr>
            <a:r>
              <a:t>Ich schwimme, ich spiele Fußball, ich surfe……..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b="1" sz="2200">
                <a:solidFill>
                  <a:srgbClr val="000000"/>
                </a:solidFill>
              </a:defRPr>
            </a:pPr>
            <a:r>
              <a:t>Aber</a:t>
            </a:r>
            <a:r>
              <a:rPr b="0"/>
              <a:t>: Ich skate inline.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b="1" sz="2200">
                <a:solidFill>
                  <a:srgbClr val="000000"/>
                </a:solidFill>
              </a:defRPr>
            </a:pPr>
            <a:r>
              <a:t>Was ist dein Hobby?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</a:defRPr>
            </a:pPr>
            <a:r>
              <a:t>Mein Hobby ist Tennisspielen, Radfahren, Inlineskaten ……..</a:t>
            </a:r>
          </a:p>
        </p:txBody>
      </p:sp>
      <p:pic>
        <p:nvPicPr>
          <p:cNvPr id="133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5959" y="1713171"/>
            <a:ext cx="5941005" cy="5862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#2-Sport Arten_1.wav" descr="#2-Sport Arten_1.wa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240372" y="28130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74240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Kannst du……?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Kannst du……? </a:t>
            </a:r>
          </a:p>
          <a:p>
            <a:pPr/>
            <a:r>
              <a:t>Czy potrafisz?</a:t>
            </a:r>
          </a:p>
        </p:txBody>
      </p:sp>
      <p:sp>
        <p:nvSpPr>
          <p:cNvPr id="137" name="Kannst du inlineskaten?…"/>
          <p:cNvSpPr txBox="1"/>
          <p:nvPr>
            <p:ph type="body" sz="half" idx="1"/>
          </p:nvPr>
        </p:nvSpPr>
        <p:spPr>
          <a:xfrm>
            <a:off x="858551" y="2522033"/>
            <a:ext cx="5080006" cy="6667505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b="1" sz="1900">
                <a:solidFill>
                  <a:srgbClr val="000000"/>
                </a:solidFill>
              </a:defRPr>
            </a:pPr>
            <a:r>
              <a:t>Kannst du inlineskaten?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  <a:r>
              <a:t>Ja, ich kann sehr gut inlineskaten.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  <a:r>
              <a:t>Nein, ich kann gar nicht inlineskaten.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  <a:r>
              <a:t>Kannst du Ski fahren?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  <a:r>
              <a:t>Ja, ich kann gut Ski fahren.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  <a:r>
              <a:t>Nein, ich kann gar nicht Ski fahren.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  <a:r>
              <a:t>(S.48)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b="1" sz="1900">
                <a:solidFill>
                  <a:srgbClr val="000000"/>
                </a:solidFill>
              </a:defRPr>
            </a:pPr>
            <a:r>
              <a:t>Dialog: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  <a:r>
              <a:t>Kannst du klettern?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  <a:r>
              <a:t>Nein, aber ich will es lernen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  <a:r>
              <a:t>Dann musst du einen Kletterkurs besuchen. ( S.48)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b="1" sz="1900">
                <a:solidFill>
                  <a:srgbClr val="000000"/>
                </a:solidFill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  <a:r>
              <a:t>Kannst du surfen?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  <a:r>
              <a:t>Nein, aber ich will es lernen.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900">
                <a:solidFill>
                  <a:srgbClr val="000000"/>
                </a:solidFill>
              </a:defRPr>
            </a:pPr>
            <a:r>
              <a:t>Dann musst du einen Surfkurs besuchen.</a:t>
            </a:r>
          </a:p>
        </p:txBody>
      </p:sp>
      <p:pic>
        <p:nvPicPr>
          <p:cNvPr id="138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5133" y="659838"/>
            <a:ext cx="6591301" cy="123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65955" y="3612562"/>
            <a:ext cx="5080002" cy="508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#3-Kanst Du_1.wav" descr="#3-Kanst Du_1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6192985" y="44583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3374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" name="Tabela"/>
          <p:cNvGraphicFramePr/>
          <p:nvPr/>
        </p:nvGraphicFramePr>
        <p:xfrm>
          <a:off x="1013806" y="2653620"/>
          <a:ext cx="11317173" cy="637764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772391"/>
                <a:gridCol w="3772391"/>
                <a:gridCol w="3772391"/>
              </a:tblGrid>
              <a:tr h="911091"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300">
                          <a:sym typeface="Helvetica"/>
                        </a:rPr>
                        <a:t>können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300">
                          <a:sym typeface="Helvetica"/>
                        </a:rPr>
                        <a:t>müssen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300">
                          <a:sym typeface="Helvetica"/>
                        </a:rPr>
                        <a:t>wollen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</a:tr>
              <a:tr h="911091"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ich kann 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ich muss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ich will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911091"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du kannst  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du musst                           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du willst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911091"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er/sie/es kann               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er/sie/es muss                   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er/sie/es will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911091"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wir können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wir müssen                       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wir wollen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911091"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ihr könnt                        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 ihr müsst 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 ihr wollt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911091"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sie/Sie können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sie/Sie müssen 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ym typeface="Helvetica"/>
                        </a:rPr>
                        <a:t>sie/Sie wollen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43" name="Modalverben- czasowniki modalne - odmiana"/>
          <p:cNvSpPr txBox="1"/>
          <p:nvPr/>
        </p:nvSpPr>
        <p:spPr>
          <a:xfrm>
            <a:off x="886204" y="515469"/>
            <a:ext cx="11408193" cy="175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3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Modalverben- czasowniki modalne - odmiana</a:t>
            </a:r>
          </a:p>
        </p:txBody>
      </p:sp>
      <p:pic>
        <p:nvPicPr>
          <p:cNvPr id="144" name="#4-Modal Verben_1.wav" descr="#4-Modal Verben_1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131321" y="165536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16009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Modalverben- czasowniki modalne - przykłady"/>
          <p:cNvSpPr txBox="1"/>
          <p:nvPr/>
        </p:nvSpPr>
        <p:spPr>
          <a:xfrm>
            <a:off x="886204" y="1040126"/>
            <a:ext cx="11519056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0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Modalverben- czasowniki modalne - przykłady</a:t>
            </a:r>
          </a:p>
        </p:txBody>
      </p:sp>
      <p:sp>
        <p:nvSpPr>
          <p:cNvPr id="147" name="Czasownik modalny + drugi czasownik w bezokoliczniku na końcu.…"/>
          <p:cNvSpPr txBox="1"/>
          <p:nvPr>
            <p:ph type="title"/>
          </p:nvPr>
        </p:nvSpPr>
        <p:spPr>
          <a:xfrm>
            <a:off x="856698" y="3064990"/>
            <a:ext cx="11863659" cy="3823116"/>
          </a:xfrm>
          <a:prstGeom prst="rect">
            <a:avLst/>
          </a:prstGeom>
        </p:spPr>
        <p:txBody>
          <a:bodyPr anchor="ctr"/>
          <a:lstStyle/>
          <a:p>
            <a:pPr defTabSz="283463"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Czasownik modalny + drugi czasownik w bezokoliczniku na końcu.</a:t>
            </a:r>
          </a:p>
          <a:p>
            <a:pPr defTabSz="283463">
              <a:defRPr sz="2400">
                <a:latin typeface="+mj-lt"/>
                <a:ea typeface="+mj-ea"/>
                <a:cs typeface="+mj-cs"/>
                <a:sym typeface="Helvetica Neue"/>
              </a:defRPr>
            </a:pPr>
            <a:r>
              <a:t>Ich </a:t>
            </a:r>
            <a:r>
              <a:rPr b="1"/>
              <a:t>kann </a:t>
            </a:r>
            <a:r>
              <a:t>leider nicht </a:t>
            </a:r>
            <a:r>
              <a:rPr b="1"/>
              <a:t>surfen</a:t>
            </a:r>
            <a:r>
              <a:t>.</a:t>
            </a:r>
          </a:p>
          <a:p>
            <a:pPr defTabSz="283463">
              <a:defRPr sz="2400">
                <a:latin typeface="+mj-lt"/>
                <a:ea typeface="+mj-ea"/>
                <a:cs typeface="+mj-cs"/>
                <a:sym typeface="Helvetica Neue"/>
              </a:defRPr>
            </a:pPr>
            <a:r>
              <a:t>Ich </a:t>
            </a:r>
            <a:r>
              <a:rPr b="1"/>
              <a:t>muss</a:t>
            </a:r>
            <a:r>
              <a:t> heute zu Hause </a:t>
            </a:r>
            <a:r>
              <a:rPr b="1"/>
              <a:t>bleiben.</a:t>
            </a:r>
            <a:endParaRPr b="1"/>
          </a:p>
          <a:p>
            <a:pPr defTabSz="283463">
              <a:defRPr sz="2400">
                <a:latin typeface="+mj-lt"/>
                <a:ea typeface="+mj-ea"/>
                <a:cs typeface="+mj-cs"/>
                <a:sym typeface="Helvetica Neue"/>
              </a:defRPr>
            </a:pPr>
            <a:r>
              <a:t>Ich </a:t>
            </a:r>
            <a:r>
              <a:rPr b="1"/>
              <a:t>will</a:t>
            </a:r>
            <a:r>
              <a:t> einen Tenniskurs </a:t>
            </a:r>
            <a:r>
              <a:rPr b="1"/>
              <a:t>besuchen</a:t>
            </a:r>
            <a:endParaRPr b="1"/>
          </a:p>
          <a:p>
            <a:pPr defTabSz="283463">
              <a:defRPr b="1" sz="24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defTabSz="283463">
              <a:defRPr b="1" sz="2400">
                <a:latin typeface="+mj-lt"/>
                <a:ea typeface="+mj-ea"/>
                <a:cs typeface="+mj-cs"/>
                <a:sym typeface="Helvetica Neue"/>
              </a:defRPr>
            </a:pPr>
            <a:r>
              <a:t>Kannst </a:t>
            </a:r>
            <a:r>
              <a:rPr b="0"/>
              <a:t>du</a:t>
            </a:r>
            <a:r>
              <a:t> surfen?</a:t>
            </a:r>
          </a:p>
          <a:p>
            <a:pPr defTabSz="283463">
              <a:defRPr b="1" sz="2400">
                <a:latin typeface="+mj-lt"/>
                <a:ea typeface="+mj-ea"/>
                <a:cs typeface="+mj-cs"/>
                <a:sym typeface="Helvetica Neue"/>
              </a:defRPr>
            </a:pPr>
            <a:r>
              <a:t>Musst </a:t>
            </a:r>
            <a:r>
              <a:rPr b="0"/>
              <a:t>du heute zu Hause</a:t>
            </a:r>
            <a:r>
              <a:t> bleiben?</a:t>
            </a:r>
          </a:p>
          <a:p>
            <a:pPr defTabSz="283463">
              <a:defRPr b="1" sz="2400">
                <a:latin typeface="+mj-lt"/>
                <a:ea typeface="+mj-ea"/>
                <a:cs typeface="+mj-cs"/>
                <a:sym typeface="Helvetica Neue"/>
              </a:defRPr>
            </a:pPr>
            <a:r>
              <a:t>Willst </a:t>
            </a:r>
            <a:r>
              <a:rPr b="0"/>
              <a:t>du einen Tenniskurs</a:t>
            </a:r>
            <a:r>
              <a:t> besuchen?</a:t>
            </a:r>
          </a:p>
        </p:txBody>
      </p:sp>
      <p:pic>
        <p:nvPicPr>
          <p:cNvPr id="148" name="#5-Przykłady_1.wav" descr="#5-Przykłady_1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25170" y="212663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98276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Was brauchst du fur dein Hobby?"/>
          <p:cNvSpPr txBox="1"/>
          <p:nvPr>
            <p:ph type="title"/>
          </p:nvPr>
        </p:nvSpPr>
        <p:spPr>
          <a:xfrm>
            <a:off x="1184902" y="873471"/>
            <a:ext cx="10634996" cy="991381"/>
          </a:xfrm>
          <a:prstGeom prst="rect">
            <a:avLst/>
          </a:prstGeom>
        </p:spPr>
        <p:txBody>
          <a:bodyPr/>
          <a:lstStyle/>
          <a:p>
            <a:pPr/>
            <a:r>
              <a:t>Was brauchst du fur dein Hobby?</a:t>
            </a:r>
          </a:p>
        </p:txBody>
      </p:sp>
      <p:pic>
        <p:nvPicPr>
          <p:cNvPr id="151" name="Zrzut ekranu 2020-03-22 o 11.51.21.png" descr="Zrzut ekranu 2020-03-22 o 11.51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0014" y="2709378"/>
            <a:ext cx="6935580" cy="5006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Zrzut ekranu 2020-03-22 o 11.51.44.png" descr="Zrzut ekranu 2020-03-22 o 11.51.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287" y="3522981"/>
            <a:ext cx="5930902" cy="118110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Ich will joggen…"/>
          <p:cNvSpPr txBox="1"/>
          <p:nvPr/>
        </p:nvSpPr>
        <p:spPr>
          <a:xfrm>
            <a:off x="602013" y="5467141"/>
            <a:ext cx="5498100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Ich will joggen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Ich brauche </a:t>
            </a:r>
            <a:r>
              <a:rPr u="sng"/>
              <a:t>einen</a:t>
            </a:r>
            <a:r>
              <a:t> Jogginganzug</a:t>
            </a:r>
          </a:p>
        </p:txBody>
      </p:sp>
      <p:pic>
        <p:nvPicPr>
          <p:cNvPr id="154" name="#6-Was Brauchst du_1.wav" descr="#6-Was Brauchst du_1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138140" y="224315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28707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hema: Wyrażanie przynależności (str. 50)"/>
          <p:cNvSpPr txBox="1"/>
          <p:nvPr>
            <p:ph type="ctrTitle"/>
          </p:nvPr>
        </p:nvSpPr>
        <p:spPr>
          <a:xfrm>
            <a:off x="571500" y="201730"/>
            <a:ext cx="11861800" cy="1162310"/>
          </a:xfrm>
          <a:prstGeom prst="rect">
            <a:avLst/>
          </a:prstGeom>
        </p:spPr>
        <p:txBody>
          <a:bodyPr/>
          <a:lstStyle>
            <a:lvl1pPr defTabSz="308381">
              <a:defRPr sz="34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Thema: Wyrażanie przynależności (str. 50)</a:t>
            </a:r>
          </a:p>
        </p:txBody>
      </p:sp>
      <p:sp>
        <p:nvSpPr>
          <p:cNvPr id="157" name="Przynależność wyrażamy za pomocą czasownika: „ gehören”.…"/>
          <p:cNvSpPr txBox="1"/>
          <p:nvPr>
            <p:ph type="subTitle" sz="half" idx="1"/>
          </p:nvPr>
        </p:nvSpPr>
        <p:spPr>
          <a:xfrm>
            <a:off x="571500" y="5003800"/>
            <a:ext cx="11861800" cy="3119910"/>
          </a:xfrm>
          <a:prstGeom prst="rect">
            <a:avLst/>
          </a:prstGeom>
        </p:spPr>
        <p:txBody>
          <a:bodyPr/>
          <a:lstStyle/>
          <a:p>
            <a:pPr defTabSz="274320">
              <a:defRPr sz="600">
                <a:solidFill>
                  <a:srgbClr val="000000"/>
                </a:solidFill>
              </a:defRPr>
            </a:pPr>
          </a:p>
          <a:p>
            <a:pPr defTabSz="274320">
              <a:defRPr sz="1900">
                <a:solidFill>
                  <a:srgbClr val="000000"/>
                </a:solidFill>
              </a:defRPr>
            </a:pPr>
            <a:r>
              <a:t>Przynależność wyrażamy za pomocą czasownika: „ gehören”.</a:t>
            </a:r>
          </a:p>
          <a:p>
            <a:pPr defTabSz="274320">
              <a:defRPr sz="1900">
                <a:solidFill>
                  <a:srgbClr val="000000"/>
                </a:solidFill>
              </a:defRPr>
            </a:pPr>
          </a:p>
          <a:p>
            <a:pPr defTabSz="274320">
              <a:defRPr b="1" sz="1900">
                <a:solidFill>
                  <a:srgbClr val="000000"/>
                </a:solidFill>
              </a:defRPr>
            </a:pPr>
            <a:r>
              <a:t>Wem gehört was?</a:t>
            </a:r>
            <a:r>
              <a:rPr b="0"/>
              <a:t> Erzahle- opowiedz.</a:t>
            </a:r>
          </a:p>
          <a:p>
            <a:pPr defTabSz="274320">
              <a:defRPr sz="1900">
                <a:solidFill>
                  <a:srgbClr val="000000"/>
                </a:solidFill>
              </a:defRPr>
            </a:pPr>
          </a:p>
          <a:p>
            <a:pPr defTabSz="274320">
              <a:defRPr sz="1900">
                <a:solidFill>
                  <a:srgbClr val="000000"/>
                </a:solidFill>
              </a:defRPr>
            </a:pPr>
          </a:p>
          <a:p>
            <a:pPr defTabSz="274320">
              <a:defRPr sz="1900">
                <a:solidFill>
                  <a:srgbClr val="000000"/>
                </a:solidFill>
              </a:defRPr>
            </a:pPr>
            <a:r>
              <a:t>Das Fahrrad gehört Tina.</a:t>
            </a:r>
          </a:p>
          <a:p>
            <a:pPr defTabSz="274320">
              <a:defRPr sz="1900">
                <a:solidFill>
                  <a:srgbClr val="000000"/>
                </a:solidFill>
              </a:defRPr>
            </a:pPr>
            <a:r>
              <a:t>Der Roller gehort ………………………….</a:t>
            </a:r>
          </a:p>
          <a:p>
            <a:pPr defTabSz="274320">
              <a:defRPr sz="1900">
                <a:solidFill>
                  <a:srgbClr val="000000"/>
                </a:solidFill>
              </a:defRPr>
            </a:pPr>
            <a:r>
              <a:t>Die Inlineskates gehören …………………</a:t>
            </a:r>
          </a:p>
          <a:p>
            <a:pPr defTabSz="274320">
              <a:defRPr sz="1900">
                <a:solidFill>
                  <a:srgbClr val="000000"/>
                </a:solidFill>
              </a:defRPr>
            </a:pPr>
            <a:r>
              <a:t>……………………………….</a:t>
            </a:r>
          </a:p>
        </p:txBody>
      </p:sp>
      <p:pic>
        <p:nvPicPr>
          <p:cNvPr id="158" name="Zrzut ekranu 2020-03-22 o 12.18.44.png" descr="Zrzut ekranu 2020-03-22 o 12.18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4462" y="1444637"/>
            <a:ext cx="5990114" cy="347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Zrzut ekranu 2020-03-22 o 12.16.41.png" descr="Zrzut ekranu 2020-03-22 o 12.16.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9620" y="5639179"/>
            <a:ext cx="5499797" cy="2276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#7-Nowy temat_1.wav" descr="#7-Nowy temat_1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812257" y="244370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86893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rzynależność wyrażamy za pomocą czasownika: „ gehören” lub za pomocą zaimków dzierżawczych. Każda osoba ma swój zaimek:"/>
          <p:cNvSpPr txBox="1"/>
          <p:nvPr/>
        </p:nvSpPr>
        <p:spPr>
          <a:xfrm>
            <a:off x="595348" y="2826874"/>
            <a:ext cx="10773727" cy="77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2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Przynależność wyrażamy za pomocą czasownika: „ gehören” lub za pomocą zaimków dzierżawczych. Każda osoba ma swój zaimek:</a:t>
            </a:r>
          </a:p>
        </p:txBody>
      </p:sp>
      <p:graphicFrame>
        <p:nvGraphicFramePr>
          <p:cNvPr id="163" name="Tabela"/>
          <p:cNvGraphicFramePr/>
          <p:nvPr/>
        </p:nvGraphicFramePr>
        <p:xfrm>
          <a:off x="2973259" y="3927919"/>
          <a:ext cx="7393829" cy="457463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464608"/>
                <a:gridCol w="2464608"/>
                <a:gridCol w="2464608"/>
              </a:tblGrid>
              <a:tr h="508292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ich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mein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meine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</a:tr>
              <a:tr h="508292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du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dein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deine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508292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er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sein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seine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508292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sie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ihr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Ihre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508292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sein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seine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508292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wir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unser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unsere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508292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ihr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euer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eure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508292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sie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ihr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ihre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508292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Sie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Ihr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sym typeface="Helvetica"/>
                        </a:rPr>
                        <a:t>Ihre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64" name="Thema: Wyrażanie przynależności"/>
          <p:cNvSpPr txBox="1"/>
          <p:nvPr>
            <p:ph type="title"/>
          </p:nvPr>
        </p:nvSpPr>
        <p:spPr>
          <a:xfrm>
            <a:off x="571500" y="556125"/>
            <a:ext cx="11861800" cy="1162307"/>
          </a:xfrm>
          <a:prstGeom prst="rect">
            <a:avLst/>
          </a:prstGeom>
        </p:spPr>
        <p:txBody>
          <a:bodyPr anchor="b"/>
          <a:lstStyle>
            <a:lvl1pPr defTabSz="310438">
              <a:defRPr sz="3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Thema: Wyrażanie przynależności</a:t>
            </a:r>
          </a:p>
        </p:txBody>
      </p:sp>
      <p:pic>
        <p:nvPicPr>
          <p:cNvPr id="165" name="#8-Zaimki Dzierżawcze_1.wav" descr="#8-Zaimki Dzierżawcze_1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189697" y="54664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0317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Zaimek z końcówką -e stosujemy dla słówek:…"/>
          <p:cNvSpPr txBox="1"/>
          <p:nvPr/>
        </p:nvSpPr>
        <p:spPr>
          <a:xfrm>
            <a:off x="6272126" y="6377987"/>
            <a:ext cx="3268345" cy="2877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ich- Das ist </a:t>
            </a:r>
            <a:r>
              <a:rPr b="1">
                <a:solidFill>
                  <a:srgbClr val="FF2600"/>
                </a:solidFill>
              </a:rPr>
              <a:t>meine</a:t>
            </a:r>
            <a:r>
              <a:t> Sporttasche.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du- Das ist </a:t>
            </a:r>
            <a:r>
              <a:rPr b="1">
                <a:solidFill>
                  <a:srgbClr val="FF2600"/>
                </a:solidFill>
              </a:rPr>
              <a:t>deine</a:t>
            </a:r>
            <a:r>
              <a:rPr b="1"/>
              <a:t> </a:t>
            </a:r>
            <a:r>
              <a:t>Sporttasche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er- Das ist </a:t>
            </a:r>
            <a:r>
              <a:rPr b="1">
                <a:solidFill>
                  <a:srgbClr val="FF2600"/>
                </a:solidFill>
              </a:rPr>
              <a:t>seine</a:t>
            </a:r>
            <a:r>
              <a:t> Sporttasche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sie- ……….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es- 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wir-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ihr-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sie-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Sie-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beende- dokończ</a:t>
            </a:r>
          </a:p>
        </p:txBody>
      </p:sp>
      <p:sp>
        <p:nvSpPr>
          <p:cNvPr id="168" name="Thema: Wyrażanie przynależności"/>
          <p:cNvSpPr txBox="1"/>
          <p:nvPr/>
        </p:nvSpPr>
        <p:spPr>
          <a:xfrm>
            <a:off x="876300" y="-13294"/>
            <a:ext cx="11861800" cy="1162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 defTabSz="310438">
              <a:defRPr sz="3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Thema: Wyrażanie przynależności</a:t>
            </a:r>
          </a:p>
        </p:txBody>
      </p:sp>
      <p:sp>
        <p:nvSpPr>
          <p:cNvPr id="169" name="Zaimek bez końcówki -e stosujemy dla słówek:…"/>
          <p:cNvSpPr txBox="1"/>
          <p:nvPr/>
        </p:nvSpPr>
        <p:spPr>
          <a:xfrm>
            <a:off x="3594415" y="6270037"/>
            <a:ext cx="2557446" cy="309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ich- Das ist </a:t>
            </a:r>
            <a:r>
              <a:rPr b="1">
                <a:solidFill>
                  <a:srgbClr val="0433FF"/>
                </a:solidFill>
              </a:rPr>
              <a:t>mein</a:t>
            </a:r>
            <a:r>
              <a:t> Ball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du- Das ist </a:t>
            </a:r>
            <a:r>
              <a:rPr b="1">
                <a:solidFill>
                  <a:srgbClr val="0433FF"/>
                </a:solidFill>
              </a:rPr>
              <a:t>dein</a:t>
            </a:r>
            <a:r>
              <a:rPr b="1"/>
              <a:t> </a:t>
            </a:r>
            <a:r>
              <a:t>Ball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er- Das ist ……………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sie-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es-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wir-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ihr-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Sie-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Sie- </a:t>
            </a: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algn="l" defTabSz="457200">
              <a:defRPr sz="1600">
                <a:latin typeface="+mj-lt"/>
                <a:ea typeface="+mj-ea"/>
                <a:cs typeface="+mj-cs"/>
                <a:sym typeface="Helvetica Neue"/>
              </a:defRPr>
            </a:pPr>
            <a:r>
              <a:t>Beende- dokończ</a:t>
            </a:r>
          </a:p>
        </p:txBody>
      </p:sp>
      <p:pic>
        <p:nvPicPr>
          <p:cNvPr id="170" name="#9-Dzierzawcze przyklady_1.wav" descr="#9-Dzierzawcze przyklady_1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054777" y="1302931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Das Fahrrad gehört Tina. Das ist ihr Fahrrad. (jej rower)…"/>
          <p:cNvSpPr txBox="1"/>
          <p:nvPr/>
        </p:nvSpPr>
        <p:spPr>
          <a:xfrm>
            <a:off x="2332200" y="1307529"/>
            <a:ext cx="8340396" cy="1084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>
                <a:solidFill>
                  <a:srgbClr val="00F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Das</a:t>
            </a:r>
            <a:r>
              <a:rPr>
                <a:solidFill>
                  <a:srgbClr val="000000"/>
                </a:solidFill>
              </a:rPr>
              <a:t> Fahrrad gehört Tina. Das ist </a:t>
            </a:r>
            <a:r>
              <a:rPr b="1">
                <a:latin typeface="+mj-lt"/>
                <a:ea typeface="+mj-ea"/>
                <a:cs typeface="+mj-cs"/>
                <a:sym typeface="Helvetica Neue"/>
              </a:rPr>
              <a:t>ihr</a:t>
            </a:r>
            <a:r>
              <a:rPr>
                <a:solidFill>
                  <a:srgbClr val="000000"/>
                </a:solidFill>
              </a:rPr>
              <a:t> Fahrrad. (jej rower)</a:t>
            </a:r>
          </a:p>
          <a:p>
            <a:pPr>
              <a:defRPr sz="2100">
                <a:solidFill>
                  <a:srgbClr val="0433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Der</a:t>
            </a:r>
            <a:r>
              <a:rPr>
                <a:solidFill>
                  <a:srgbClr val="000000"/>
                </a:solidFill>
              </a:rPr>
              <a:t> Ball gehört  Stefan. Das ist </a:t>
            </a:r>
            <a:r>
              <a:rPr b="1">
                <a:latin typeface="+mj-lt"/>
                <a:ea typeface="+mj-ea"/>
                <a:cs typeface="+mj-cs"/>
                <a:sym typeface="Helvetica Neue"/>
              </a:rPr>
              <a:t>sein</a:t>
            </a:r>
            <a:r>
              <a:rPr>
                <a:solidFill>
                  <a:srgbClr val="000000"/>
                </a:solidFill>
              </a:rPr>
              <a:t> Ball. (jego piłka)</a:t>
            </a:r>
          </a:p>
          <a:p>
            <a:pPr>
              <a:defRPr sz="2100">
                <a:solidFill>
                  <a:srgbClr val="FF93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Die</a:t>
            </a:r>
            <a:r>
              <a:rPr>
                <a:solidFill>
                  <a:srgbClr val="000000"/>
                </a:solidFill>
              </a:rPr>
              <a:t> Inlineskates gehören Markus. Das sind </a:t>
            </a:r>
            <a:r>
              <a:rPr b="1">
                <a:latin typeface="+mj-lt"/>
                <a:ea typeface="+mj-ea"/>
                <a:cs typeface="+mj-cs"/>
                <a:sym typeface="Helvetica Neue"/>
              </a:rPr>
              <a:t>seine</a:t>
            </a:r>
            <a:r>
              <a:rPr>
                <a:solidFill>
                  <a:srgbClr val="000000"/>
                </a:solidFill>
              </a:rPr>
              <a:t> Inlineskates.(jego rolki)</a:t>
            </a:r>
          </a:p>
        </p:txBody>
      </p:sp>
      <p:graphicFrame>
        <p:nvGraphicFramePr>
          <p:cNvPr id="172" name="Tabela"/>
          <p:cNvGraphicFramePr/>
          <p:nvPr/>
        </p:nvGraphicFramePr>
        <p:xfrm>
          <a:off x="3772394" y="2556860"/>
          <a:ext cx="4936264" cy="364594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2337158"/>
                <a:gridCol w="2599104"/>
              </a:tblGrid>
              <a:tr h="865985">
                <a:tc>
                  <a:txBody>
                    <a:bodyPr/>
                    <a:lstStyle/>
                    <a:p>
                      <a:pPr algn="ctr">
                        <a:defRPr sz="2800">
                          <a:solidFill>
                            <a:srgbClr val="0433FF"/>
                          </a:solidFill>
                          <a:sym typeface="Helvetica"/>
                        </a:defRPr>
                      </a:pPr>
                      <a:r>
                        <a:t>der - ein</a:t>
                      </a:r>
                    </a:p>
                    <a:p>
                      <a:pPr algn="ctr">
                        <a:defRPr sz="2800">
                          <a:solidFill>
                            <a:srgbClr val="D4FB79"/>
                          </a:solidFill>
                          <a:sym typeface="Helvetica"/>
                        </a:defRPr>
                      </a:pPr>
                      <a:r>
                        <a:t>das - ein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2800">
                          <a:solidFill>
                            <a:srgbClr val="FF2600"/>
                          </a:solidFill>
                          <a:sym typeface="Helvetica"/>
                        </a:defRPr>
                      </a:pPr>
                      <a:r>
                        <a:t>die - eine</a:t>
                      </a:r>
                    </a:p>
                    <a:p>
                      <a:pPr algn="ctr">
                        <a:defRPr sz="2800">
                          <a:solidFill>
                            <a:srgbClr val="FFD479"/>
                          </a:solidFill>
                          <a:sym typeface="Helvetica"/>
                        </a:defRPr>
                      </a:pPr>
                      <a:r>
                        <a:t>die - l.m.</a:t>
                      </a:r>
                    </a:p>
                  </a:txBody>
                  <a:tcPr marL="0" marR="0" marT="0" marB="0" anchor="t" anchorCtr="0" horzOverflow="overflow"/>
                </a:tc>
              </a:tr>
              <a:tr h="34749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mein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meine</a:t>
                      </a:r>
                    </a:p>
                  </a:txBody>
                  <a:tcPr marL="0" marR="0" marT="0" marB="0" anchor="t" anchorCtr="0" horzOverflow="overflow"/>
                </a:tc>
              </a:tr>
              <a:tr h="34749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dein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deine</a:t>
                      </a:r>
                    </a:p>
                  </a:txBody>
                  <a:tcPr marL="0" marR="0" marT="0" marB="0" anchor="t" anchorCtr="0" horzOverflow="overflow"/>
                </a:tc>
              </a:tr>
              <a:tr h="34749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sein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seine</a:t>
                      </a:r>
                    </a:p>
                  </a:txBody>
                  <a:tcPr marL="0" marR="0" marT="0" marB="0" anchor="t" anchorCtr="0" horzOverflow="overflow"/>
                </a:tc>
              </a:tr>
              <a:tr h="34749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ihr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ihre</a:t>
                      </a:r>
                    </a:p>
                  </a:txBody>
                  <a:tcPr marL="0" marR="0" marT="0" marB="0" anchor="t" anchorCtr="0" horzOverflow="overflow"/>
                </a:tc>
              </a:tr>
              <a:tr h="34749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sein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seine</a:t>
                      </a:r>
                    </a:p>
                  </a:txBody>
                  <a:tcPr marL="0" marR="0" marT="0" marB="0" anchor="t" anchorCtr="0" horzOverflow="overflow"/>
                </a:tc>
              </a:tr>
              <a:tr h="34749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unser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unsere</a:t>
                      </a:r>
                    </a:p>
                  </a:txBody>
                  <a:tcPr marL="0" marR="0" marT="0" marB="0" anchor="t" anchorCtr="0" horzOverflow="overflow"/>
                </a:tc>
              </a:tr>
              <a:tr h="34749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euer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eure</a:t>
                      </a:r>
                    </a:p>
                  </a:txBody>
                  <a:tcPr marL="0" marR="0" marT="0" marB="0" anchor="t" anchorCtr="0" horzOverflow="overflow"/>
                </a:tc>
              </a:tr>
              <a:tr h="34749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ihr / Ihr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ym typeface="Helvetica"/>
                        </a:rPr>
                        <a:t>ihre / Ihre 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27482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